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4" r:id="rId4"/>
    <p:sldId id="267" r:id="rId5"/>
    <p:sldId id="265" r:id="rId6"/>
    <p:sldId id="268" r:id="rId7"/>
    <p:sldId id="269" r:id="rId8"/>
    <p:sldId id="270" r:id="rId9"/>
    <p:sldId id="262" r:id="rId10"/>
    <p:sldId id="294" r:id="rId11"/>
    <p:sldId id="290" r:id="rId12"/>
    <p:sldId id="273" r:id="rId13"/>
    <p:sldId id="274" r:id="rId14"/>
    <p:sldId id="291" r:id="rId15"/>
    <p:sldId id="271" r:id="rId16"/>
    <p:sldId id="277" r:id="rId17"/>
    <p:sldId id="292" r:id="rId18"/>
    <p:sldId id="280" r:id="rId19"/>
    <p:sldId id="285" r:id="rId20"/>
    <p:sldId id="286" r:id="rId21"/>
    <p:sldId id="293" r:id="rId22"/>
    <p:sldId id="287" r:id="rId23"/>
    <p:sldId id="288" r:id="rId24"/>
    <p:sldId id="289" r:id="rId25"/>
    <p:sldId id="295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000"/>
    <a:srgbClr val="C04E00"/>
    <a:srgbClr val="005400"/>
    <a:srgbClr val="8A0000"/>
    <a:srgbClr val="FF6600"/>
    <a:srgbClr val="287C72"/>
    <a:srgbClr val="685232"/>
    <a:srgbClr val="655031"/>
    <a:srgbClr val="005C00"/>
    <a:srgbClr val="005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77" autoAdjust="0"/>
  </p:normalViewPr>
  <p:slideViewPr>
    <p:cSldViewPr snapToGrid="0">
      <p:cViewPr varScale="1">
        <p:scale>
          <a:sx n="59" d="100"/>
          <a:sy n="59" d="100"/>
        </p:scale>
        <p:origin x="158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1A610F-832E-4115-A0F5-826C3846A05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E4CFE11-B733-4DDC-AF1B-996CAF4F30DD}">
      <dgm:prSet phldrT="[Texto]" phldr="1"/>
      <dgm:spPr>
        <a:solidFill>
          <a:schemeClr val="bg1"/>
        </a:solidFill>
        <a:ln>
          <a:solidFill>
            <a:srgbClr val="8A0000"/>
          </a:solidFill>
        </a:ln>
      </dgm:spPr>
      <dgm:t>
        <a:bodyPr/>
        <a:lstStyle/>
        <a:p>
          <a:endParaRPr lang="es-ES" dirty="0"/>
        </a:p>
      </dgm:t>
    </dgm:pt>
    <dgm:pt modelId="{10C8AE48-316B-40D0-A066-B2688B0B8E31}" type="parTrans" cxnId="{02F32294-B663-4943-BA4D-C5DBFB6E14D1}">
      <dgm:prSet/>
      <dgm:spPr/>
      <dgm:t>
        <a:bodyPr/>
        <a:lstStyle/>
        <a:p>
          <a:endParaRPr lang="es-ES"/>
        </a:p>
      </dgm:t>
    </dgm:pt>
    <dgm:pt modelId="{15887A09-57BA-4668-B239-980415487072}" type="sibTrans" cxnId="{02F32294-B663-4943-BA4D-C5DBFB6E14D1}">
      <dgm:prSet/>
      <dgm:spPr/>
      <dgm:t>
        <a:bodyPr/>
        <a:lstStyle/>
        <a:p>
          <a:endParaRPr lang="es-ES"/>
        </a:p>
      </dgm:t>
    </dgm:pt>
    <dgm:pt modelId="{A7329885-517D-4201-90E2-A27E747ADACB}">
      <dgm:prSet phldrT="[Texto]" phldr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dirty="0"/>
        </a:p>
      </dgm:t>
    </dgm:pt>
    <dgm:pt modelId="{82AF9520-BD50-4E08-8F0F-3EE606DD5B59}" type="parTrans" cxnId="{447423C2-F91C-4DEC-AE4B-47B4FB6B328C}">
      <dgm:prSet/>
      <dgm:spPr/>
      <dgm:t>
        <a:bodyPr/>
        <a:lstStyle/>
        <a:p>
          <a:endParaRPr lang="es-ES"/>
        </a:p>
      </dgm:t>
    </dgm:pt>
    <dgm:pt modelId="{6A74F905-D03E-4095-A13A-79160374FB18}" type="sibTrans" cxnId="{447423C2-F91C-4DEC-AE4B-47B4FB6B328C}">
      <dgm:prSet/>
      <dgm:spPr/>
      <dgm:t>
        <a:bodyPr/>
        <a:lstStyle/>
        <a:p>
          <a:endParaRPr lang="es-ES"/>
        </a:p>
      </dgm:t>
    </dgm:pt>
    <dgm:pt modelId="{8B4EE2B4-CE75-4C1E-AE90-FEB0C42425C2}">
      <dgm:prSet phldrT="[Texto]" phldr="1"/>
      <dgm:spPr>
        <a:solidFill>
          <a:schemeClr val="bg1"/>
        </a:solidFill>
        <a:ln>
          <a:solidFill>
            <a:srgbClr val="005400"/>
          </a:solidFill>
        </a:ln>
      </dgm:spPr>
      <dgm:t>
        <a:bodyPr/>
        <a:lstStyle/>
        <a:p>
          <a:endParaRPr lang="es-ES" dirty="0"/>
        </a:p>
      </dgm:t>
    </dgm:pt>
    <dgm:pt modelId="{4660082A-65D0-4FF3-8609-1579C8AAAE34}" type="parTrans" cxnId="{2D7FF768-31B0-47CB-B8E9-F3252E5992F3}">
      <dgm:prSet/>
      <dgm:spPr/>
      <dgm:t>
        <a:bodyPr/>
        <a:lstStyle/>
        <a:p>
          <a:endParaRPr lang="es-ES"/>
        </a:p>
      </dgm:t>
    </dgm:pt>
    <dgm:pt modelId="{D5E1CF57-4C60-442C-A553-0E43D05A5152}" type="sibTrans" cxnId="{2D7FF768-31B0-47CB-B8E9-F3252E5992F3}">
      <dgm:prSet/>
      <dgm:spPr/>
      <dgm:t>
        <a:bodyPr/>
        <a:lstStyle/>
        <a:p>
          <a:endParaRPr lang="es-ES"/>
        </a:p>
      </dgm:t>
    </dgm:pt>
    <dgm:pt modelId="{ABE4DD2E-0CA0-47DD-ADF7-8FFA380F16F9}">
      <dgm:prSet phldrT="[Texto]"/>
      <dgm:spPr>
        <a:solidFill>
          <a:schemeClr val="bg1"/>
        </a:solidFill>
        <a:ln>
          <a:solidFill>
            <a:srgbClr val="C04E00"/>
          </a:solidFill>
        </a:ln>
      </dgm:spPr>
      <dgm:t>
        <a:bodyPr/>
        <a:lstStyle/>
        <a:p>
          <a:endParaRPr lang="es-ES" dirty="0"/>
        </a:p>
      </dgm:t>
    </dgm:pt>
    <dgm:pt modelId="{64FCD9D3-EBCD-4310-BD11-0F5C0E2B51D1}" type="parTrans" cxnId="{BDE93B92-C48F-458A-804D-9F840F9EDD37}">
      <dgm:prSet/>
      <dgm:spPr/>
      <dgm:t>
        <a:bodyPr/>
        <a:lstStyle/>
        <a:p>
          <a:endParaRPr lang="es-ES"/>
        </a:p>
      </dgm:t>
    </dgm:pt>
    <dgm:pt modelId="{4A7099F4-1BE3-47A7-B13C-3F3D50001D88}" type="sibTrans" cxnId="{BDE93B92-C48F-458A-804D-9F840F9EDD37}">
      <dgm:prSet/>
      <dgm:spPr/>
      <dgm:t>
        <a:bodyPr/>
        <a:lstStyle/>
        <a:p>
          <a:endParaRPr lang="es-ES"/>
        </a:p>
      </dgm:t>
    </dgm:pt>
    <dgm:pt modelId="{383CFDF6-3208-47AD-8F2F-DB1BCE7E1AD8}" type="pres">
      <dgm:prSet presAssocID="{181A610F-832E-4115-A0F5-826C3846A05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33A85CE2-8E07-4A27-8C6A-CE7FFB549F82}" type="pres">
      <dgm:prSet presAssocID="{6E4CFE11-B733-4DDC-AF1B-996CAF4F30DD}" presName="parentLin" presStyleCnt="0"/>
      <dgm:spPr/>
    </dgm:pt>
    <dgm:pt modelId="{F71E09B2-D413-410A-9852-D55BE20BBC02}" type="pres">
      <dgm:prSet presAssocID="{6E4CFE11-B733-4DDC-AF1B-996CAF4F30DD}" presName="parentLeftMargin" presStyleLbl="node1" presStyleIdx="0" presStyleCnt="4"/>
      <dgm:spPr/>
      <dgm:t>
        <a:bodyPr/>
        <a:lstStyle/>
        <a:p>
          <a:endParaRPr lang="es-VE"/>
        </a:p>
      </dgm:t>
    </dgm:pt>
    <dgm:pt modelId="{585A474B-D29E-4127-A82E-3D5BE0620E6B}" type="pres">
      <dgm:prSet presAssocID="{6E4CFE11-B733-4DDC-AF1B-996CAF4F30DD}" presName="parentText" presStyleLbl="node1" presStyleIdx="0" presStyleCnt="4" custScaleX="142857" custScaleY="99579" custLinFactNeighborX="515" custLinFactNeighborY="1426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69A4F6-01DC-4494-91C6-95D46A8CF850}" type="pres">
      <dgm:prSet presAssocID="{6E4CFE11-B733-4DDC-AF1B-996CAF4F30DD}" presName="negativeSpace" presStyleCnt="0"/>
      <dgm:spPr/>
    </dgm:pt>
    <dgm:pt modelId="{74D83528-4991-4427-82D4-AC76E6BB8DD8}" type="pres">
      <dgm:prSet presAssocID="{6E4CFE11-B733-4DDC-AF1B-996CAF4F30DD}" presName="childText" presStyleLbl="conFgAcc1" presStyleIdx="0" presStyleCnt="4" custLinFactNeighborX="0">
        <dgm:presLayoutVars>
          <dgm:bulletEnabled val="1"/>
        </dgm:presLayoutVars>
      </dgm:prSet>
      <dgm:spPr>
        <a:ln>
          <a:solidFill>
            <a:srgbClr val="8A0000"/>
          </a:solidFill>
        </a:ln>
      </dgm:spPr>
    </dgm:pt>
    <dgm:pt modelId="{F1594D60-255F-4742-8F84-543F0E18182D}" type="pres">
      <dgm:prSet presAssocID="{15887A09-57BA-4668-B239-980415487072}" presName="spaceBetweenRectangles" presStyleCnt="0"/>
      <dgm:spPr/>
    </dgm:pt>
    <dgm:pt modelId="{12438D66-F3ED-462B-B276-541C059A2AE2}" type="pres">
      <dgm:prSet presAssocID="{A7329885-517D-4201-90E2-A27E747ADACB}" presName="parentLin" presStyleCnt="0"/>
      <dgm:spPr/>
    </dgm:pt>
    <dgm:pt modelId="{3E21965D-A423-43F5-8E5A-A85BC9C03081}" type="pres">
      <dgm:prSet presAssocID="{A7329885-517D-4201-90E2-A27E747ADACB}" presName="parentLeftMargin" presStyleLbl="node1" presStyleIdx="0" presStyleCnt="4"/>
      <dgm:spPr/>
      <dgm:t>
        <a:bodyPr/>
        <a:lstStyle/>
        <a:p>
          <a:endParaRPr lang="es-VE"/>
        </a:p>
      </dgm:t>
    </dgm:pt>
    <dgm:pt modelId="{1A78EB7C-588D-4FA1-AD1B-BC3D01808E3C}" type="pres">
      <dgm:prSet presAssocID="{A7329885-517D-4201-90E2-A27E747ADACB}" presName="parentText" presStyleLbl="node1" presStyleIdx="1" presStyleCnt="4" custScaleX="142857" custLinFactNeighborX="3472" custLinFactNeighborY="-2847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F7D9D5C0-1C48-4EDE-9352-434C134D9A0F}" type="pres">
      <dgm:prSet presAssocID="{A7329885-517D-4201-90E2-A27E747ADACB}" presName="negativeSpace" presStyleCnt="0"/>
      <dgm:spPr/>
    </dgm:pt>
    <dgm:pt modelId="{A98BD24A-94B2-47A9-8697-A3F03DB9194B}" type="pres">
      <dgm:prSet presAssocID="{A7329885-517D-4201-90E2-A27E747ADACB}" presName="childText" presStyleLbl="conFgAcc1" presStyleIdx="1" presStyleCnt="4">
        <dgm:presLayoutVars>
          <dgm:bulletEnabled val="1"/>
        </dgm:presLayoutVars>
      </dgm:prSet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VE"/>
        </a:p>
      </dgm:t>
    </dgm:pt>
    <dgm:pt modelId="{C6E44AD1-EF4C-426B-8AAC-230F04B53288}" type="pres">
      <dgm:prSet presAssocID="{6A74F905-D03E-4095-A13A-79160374FB18}" presName="spaceBetweenRectangles" presStyleCnt="0"/>
      <dgm:spPr/>
    </dgm:pt>
    <dgm:pt modelId="{1A277DA8-3D3B-4670-881C-65C916104CF6}" type="pres">
      <dgm:prSet presAssocID="{8B4EE2B4-CE75-4C1E-AE90-FEB0C42425C2}" presName="parentLin" presStyleCnt="0"/>
      <dgm:spPr/>
    </dgm:pt>
    <dgm:pt modelId="{D43C8E8F-7F8A-4EB3-A89B-1D16545DC489}" type="pres">
      <dgm:prSet presAssocID="{8B4EE2B4-CE75-4C1E-AE90-FEB0C42425C2}" presName="parentLeftMargin" presStyleLbl="node1" presStyleIdx="1" presStyleCnt="4"/>
      <dgm:spPr/>
      <dgm:t>
        <a:bodyPr/>
        <a:lstStyle/>
        <a:p>
          <a:endParaRPr lang="es-VE"/>
        </a:p>
      </dgm:t>
    </dgm:pt>
    <dgm:pt modelId="{2ED656BD-7478-49E7-A1FF-6CD63FD83232}" type="pres">
      <dgm:prSet presAssocID="{8B4EE2B4-CE75-4C1E-AE90-FEB0C42425C2}" presName="parentText" presStyleLbl="node1" presStyleIdx="2" presStyleCnt="4" custScaleX="142857" custLinFactX="28323" custLinFactNeighborX="100000" custLinFactNeighborY="1423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EE28B3BA-95EA-432A-A6D7-2C8298A4B989}" type="pres">
      <dgm:prSet presAssocID="{8B4EE2B4-CE75-4C1E-AE90-FEB0C42425C2}" presName="negativeSpace" presStyleCnt="0"/>
      <dgm:spPr/>
    </dgm:pt>
    <dgm:pt modelId="{B4BE3C77-F83C-42E1-BCAD-C54FC6655FC9}" type="pres">
      <dgm:prSet presAssocID="{8B4EE2B4-CE75-4C1E-AE90-FEB0C42425C2}" presName="childText" presStyleLbl="conFgAcc1" presStyleIdx="2" presStyleCnt="4">
        <dgm:presLayoutVars>
          <dgm:bulletEnabled val="1"/>
        </dgm:presLayoutVars>
      </dgm:prSet>
      <dgm:spPr>
        <a:ln>
          <a:solidFill>
            <a:srgbClr val="005400"/>
          </a:solidFill>
        </a:ln>
      </dgm:spPr>
    </dgm:pt>
    <dgm:pt modelId="{1183ED53-935C-411A-8CBA-7DFA4AC10135}" type="pres">
      <dgm:prSet presAssocID="{D5E1CF57-4C60-442C-A553-0E43D05A5152}" presName="spaceBetweenRectangles" presStyleCnt="0"/>
      <dgm:spPr/>
    </dgm:pt>
    <dgm:pt modelId="{D2B4B780-B727-423A-A337-D5B507052596}" type="pres">
      <dgm:prSet presAssocID="{ABE4DD2E-0CA0-47DD-ADF7-8FFA380F16F9}" presName="parentLin" presStyleCnt="0"/>
      <dgm:spPr/>
    </dgm:pt>
    <dgm:pt modelId="{8D852C30-FDE1-4495-A804-CFF90C6C7DBD}" type="pres">
      <dgm:prSet presAssocID="{ABE4DD2E-0CA0-47DD-ADF7-8FFA380F16F9}" presName="parentLeftMargin" presStyleLbl="node1" presStyleIdx="2" presStyleCnt="4"/>
      <dgm:spPr/>
      <dgm:t>
        <a:bodyPr/>
        <a:lstStyle/>
        <a:p>
          <a:endParaRPr lang="es-VE"/>
        </a:p>
      </dgm:t>
    </dgm:pt>
    <dgm:pt modelId="{65DF1587-E288-43E7-AC5E-5C7123F3B350}" type="pres">
      <dgm:prSet presAssocID="{ABE4DD2E-0CA0-47DD-ADF7-8FFA380F16F9}" presName="parentText" presStyleLbl="node1" presStyleIdx="3" presStyleCnt="4" custScaleX="143313" custScaleY="133107" custLinFactNeighborX="-3132" custLinFactNeighborY="1936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B2A8FC79-F6A4-44AE-AD0C-A19014803E0F}" type="pres">
      <dgm:prSet presAssocID="{ABE4DD2E-0CA0-47DD-ADF7-8FFA380F16F9}" presName="negativeSpace" presStyleCnt="0"/>
      <dgm:spPr/>
    </dgm:pt>
    <dgm:pt modelId="{F545FAF1-52E8-483E-B6F2-263387FD733F}" type="pres">
      <dgm:prSet presAssocID="{ABE4DD2E-0CA0-47DD-ADF7-8FFA380F16F9}" presName="childText" presStyleLbl="conFgAcc1" presStyleIdx="3" presStyleCnt="4">
        <dgm:presLayoutVars>
          <dgm:bulletEnabled val="1"/>
        </dgm:presLayoutVars>
      </dgm:prSet>
      <dgm:spPr>
        <a:ln>
          <a:solidFill>
            <a:srgbClr val="C04E00"/>
          </a:solidFill>
        </a:ln>
      </dgm:spPr>
    </dgm:pt>
  </dgm:ptLst>
  <dgm:cxnLst>
    <dgm:cxn modelId="{E09D254D-72DE-4E7E-947A-C36D4E4AD697}" type="presOf" srcId="{8B4EE2B4-CE75-4C1E-AE90-FEB0C42425C2}" destId="{2ED656BD-7478-49E7-A1FF-6CD63FD83232}" srcOrd="1" destOrd="0" presId="urn:microsoft.com/office/officeart/2005/8/layout/list1"/>
    <dgm:cxn modelId="{D46F70B7-91B4-4F7D-A5C4-ACE239828EEF}" type="presOf" srcId="{ABE4DD2E-0CA0-47DD-ADF7-8FFA380F16F9}" destId="{8D852C30-FDE1-4495-A804-CFF90C6C7DBD}" srcOrd="0" destOrd="0" presId="urn:microsoft.com/office/officeart/2005/8/layout/list1"/>
    <dgm:cxn modelId="{2D7FF768-31B0-47CB-B8E9-F3252E5992F3}" srcId="{181A610F-832E-4115-A0F5-826C3846A052}" destId="{8B4EE2B4-CE75-4C1E-AE90-FEB0C42425C2}" srcOrd="2" destOrd="0" parTransId="{4660082A-65D0-4FF3-8609-1579C8AAAE34}" sibTransId="{D5E1CF57-4C60-442C-A553-0E43D05A5152}"/>
    <dgm:cxn modelId="{F6B6ECFB-ABF9-4D53-8E3C-8B6FFD79E059}" type="presOf" srcId="{ABE4DD2E-0CA0-47DD-ADF7-8FFA380F16F9}" destId="{65DF1587-E288-43E7-AC5E-5C7123F3B350}" srcOrd="1" destOrd="0" presId="urn:microsoft.com/office/officeart/2005/8/layout/list1"/>
    <dgm:cxn modelId="{BDE93B92-C48F-458A-804D-9F840F9EDD37}" srcId="{181A610F-832E-4115-A0F5-826C3846A052}" destId="{ABE4DD2E-0CA0-47DD-ADF7-8FFA380F16F9}" srcOrd="3" destOrd="0" parTransId="{64FCD9D3-EBCD-4310-BD11-0F5C0E2B51D1}" sibTransId="{4A7099F4-1BE3-47A7-B13C-3F3D50001D88}"/>
    <dgm:cxn modelId="{EFEDAE37-F76F-46E6-8327-53B1D024606E}" type="presOf" srcId="{8B4EE2B4-CE75-4C1E-AE90-FEB0C42425C2}" destId="{D43C8E8F-7F8A-4EB3-A89B-1D16545DC489}" srcOrd="0" destOrd="0" presId="urn:microsoft.com/office/officeart/2005/8/layout/list1"/>
    <dgm:cxn modelId="{9C8487EB-EFF6-4AD3-968B-30C55DE491D6}" type="presOf" srcId="{A7329885-517D-4201-90E2-A27E747ADACB}" destId="{1A78EB7C-588D-4FA1-AD1B-BC3D01808E3C}" srcOrd="1" destOrd="0" presId="urn:microsoft.com/office/officeart/2005/8/layout/list1"/>
    <dgm:cxn modelId="{447423C2-F91C-4DEC-AE4B-47B4FB6B328C}" srcId="{181A610F-832E-4115-A0F5-826C3846A052}" destId="{A7329885-517D-4201-90E2-A27E747ADACB}" srcOrd="1" destOrd="0" parTransId="{82AF9520-BD50-4E08-8F0F-3EE606DD5B59}" sibTransId="{6A74F905-D03E-4095-A13A-79160374FB18}"/>
    <dgm:cxn modelId="{C0B81324-2FE9-431E-AD70-381A58EC14CF}" type="presOf" srcId="{181A610F-832E-4115-A0F5-826C3846A052}" destId="{383CFDF6-3208-47AD-8F2F-DB1BCE7E1AD8}" srcOrd="0" destOrd="0" presId="urn:microsoft.com/office/officeart/2005/8/layout/list1"/>
    <dgm:cxn modelId="{02F32294-B663-4943-BA4D-C5DBFB6E14D1}" srcId="{181A610F-832E-4115-A0F5-826C3846A052}" destId="{6E4CFE11-B733-4DDC-AF1B-996CAF4F30DD}" srcOrd="0" destOrd="0" parTransId="{10C8AE48-316B-40D0-A066-B2688B0B8E31}" sibTransId="{15887A09-57BA-4668-B239-980415487072}"/>
    <dgm:cxn modelId="{A6001B92-173A-47E0-B84F-FD5D63FE2778}" type="presOf" srcId="{A7329885-517D-4201-90E2-A27E747ADACB}" destId="{3E21965D-A423-43F5-8E5A-A85BC9C03081}" srcOrd="0" destOrd="0" presId="urn:microsoft.com/office/officeart/2005/8/layout/list1"/>
    <dgm:cxn modelId="{0DB82F4F-F253-4E3B-9518-4EC79F19ECFA}" type="presOf" srcId="{6E4CFE11-B733-4DDC-AF1B-996CAF4F30DD}" destId="{F71E09B2-D413-410A-9852-D55BE20BBC02}" srcOrd="0" destOrd="0" presId="urn:microsoft.com/office/officeart/2005/8/layout/list1"/>
    <dgm:cxn modelId="{872F6D1C-80F2-463B-B448-0888D9A26C4C}" type="presOf" srcId="{6E4CFE11-B733-4DDC-AF1B-996CAF4F30DD}" destId="{585A474B-D29E-4127-A82E-3D5BE0620E6B}" srcOrd="1" destOrd="0" presId="urn:microsoft.com/office/officeart/2005/8/layout/list1"/>
    <dgm:cxn modelId="{4ED105D0-D930-4D17-839E-E4386E27D619}" type="presParOf" srcId="{383CFDF6-3208-47AD-8F2F-DB1BCE7E1AD8}" destId="{33A85CE2-8E07-4A27-8C6A-CE7FFB549F82}" srcOrd="0" destOrd="0" presId="urn:microsoft.com/office/officeart/2005/8/layout/list1"/>
    <dgm:cxn modelId="{E2647A9C-B051-4BE4-BEFB-0F6A760E2688}" type="presParOf" srcId="{33A85CE2-8E07-4A27-8C6A-CE7FFB549F82}" destId="{F71E09B2-D413-410A-9852-D55BE20BBC02}" srcOrd="0" destOrd="0" presId="urn:microsoft.com/office/officeart/2005/8/layout/list1"/>
    <dgm:cxn modelId="{28E9FF99-305D-4478-9DBB-300F3ACB904D}" type="presParOf" srcId="{33A85CE2-8E07-4A27-8C6A-CE7FFB549F82}" destId="{585A474B-D29E-4127-A82E-3D5BE0620E6B}" srcOrd="1" destOrd="0" presId="urn:microsoft.com/office/officeart/2005/8/layout/list1"/>
    <dgm:cxn modelId="{2FA20B5B-28C8-4E7F-8DA8-8F7E020EA381}" type="presParOf" srcId="{383CFDF6-3208-47AD-8F2F-DB1BCE7E1AD8}" destId="{9869A4F6-01DC-4494-91C6-95D46A8CF850}" srcOrd="1" destOrd="0" presId="urn:microsoft.com/office/officeart/2005/8/layout/list1"/>
    <dgm:cxn modelId="{27FD7BDC-ABF5-4C5E-B7D9-BD04E8845E8C}" type="presParOf" srcId="{383CFDF6-3208-47AD-8F2F-DB1BCE7E1AD8}" destId="{74D83528-4991-4427-82D4-AC76E6BB8DD8}" srcOrd="2" destOrd="0" presId="urn:microsoft.com/office/officeart/2005/8/layout/list1"/>
    <dgm:cxn modelId="{F9F6FCE5-162E-4694-B9F5-D55A63EBF906}" type="presParOf" srcId="{383CFDF6-3208-47AD-8F2F-DB1BCE7E1AD8}" destId="{F1594D60-255F-4742-8F84-543F0E18182D}" srcOrd="3" destOrd="0" presId="urn:microsoft.com/office/officeart/2005/8/layout/list1"/>
    <dgm:cxn modelId="{23004BD9-3CF5-4714-BF7A-A68332ADF8A4}" type="presParOf" srcId="{383CFDF6-3208-47AD-8F2F-DB1BCE7E1AD8}" destId="{12438D66-F3ED-462B-B276-541C059A2AE2}" srcOrd="4" destOrd="0" presId="urn:microsoft.com/office/officeart/2005/8/layout/list1"/>
    <dgm:cxn modelId="{98B084AD-2C1D-429E-853A-1B609131F57A}" type="presParOf" srcId="{12438D66-F3ED-462B-B276-541C059A2AE2}" destId="{3E21965D-A423-43F5-8E5A-A85BC9C03081}" srcOrd="0" destOrd="0" presId="urn:microsoft.com/office/officeart/2005/8/layout/list1"/>
    <dgm:cxn modelId="{6A2FA5ED-6CF6-46A9-8F7B-F759E8F18C63}" type="presParOf" srcId="{12438D66-F3ED-462B-B276-541C059A2AE2}" destId="{1A78EB7C-588D-4FA1-AD1B-BC3D01808E3C}" srcOrd="1" destOrd="0" presId="urn:microsoft.com/office/officeart/2005/8/layout/list1"/>
    <dgm:cxn modelId="{8E27F0DF-4A31-4FF2-AB6D-92985756855F}" type="presParOf" srcId="{383CFDF6-3208-47AD-8F2F-DB1BCE7E1AD8}" destId="{F7D9D5C0-1C48-4EDE-9352-434C134D9A0F}" srcOrd="5" destOrd="0" presId="urn:microsoft.com/office/officeart/2005/8/layout/list1"/>
    <dgm:cxn modelId="{405659B8-8D6D-4390-A090-B9538892EF94}" type="presParOf" srcId="{383CFDF6-3208-47AD-8F2F-DB1BCE7E1AD8}" destId="{A98BD24A-94B2-47A9-8697-A3F03DB9194B}" srcOrd="6" destOrd="0" presId="urn:microsoft.com/office/officeart/2005/8/layout/list1"/>
    <dgm:cxn modelId="{8B0DBBFE-D662-478B-8DE9-8F7C50FD81EE}" type="presParOf" srcId="{383CFDF6-3208-47AD-8F2F-DB1BCE7E1AD8}" destId="{C6E44AD1-EF4C-426B-8AAC-230F04B53288}" srcOrd="7" destOrd="0" presId="urn:microsoft.com/office/officeart/2005/8/layout/list1"/>
    <dgm:cxn modelId="{9C32DD92-6AFB-4BDE-B903-948D01A78F1B}" type="presParOf" srcId="{383CFDF6-3208-47AD-8F2F-DB1BCE7E1AD8}" destId="{1A277DA8-3D3B-4670-881C-65C916104CF6}" srcOrd="8" destOrd="0" presId="urn:microsoft.com/office/officeart/2005/8/layout/list1"/>
    <dgm:cxn modelId="{B5A7893F-3F4E-420F-BB71-ED15831B4A4B}" type="presParOf" srcId="{1A277DA8-3D3B-4670-881C-65C916104CF6}" destId="{D43C8E8F-7F8A-4EB3-A89B-1D16545DC489}" srcOrd="0" destOrd="0" presId="urn:microsoft.com/office/officeart/2005/8/layout/list1"/>
    <dgm:cxn modelId="{E278832A-4171-443F-943A-24BC3DEA93E0}" type="presParOf" srcId="{1A277DA8-3D3B-4670-881C-65C916104CF6}" destId="{2ED656BD-7478-49E7-A1FF-6CD63FD83232}" srcOrd="1" destOrd="0" presId="urn:microsoft.com/office/officeart/2005/8/layout/list1"/>
    <dgm:cxn modelId="{71CEB82D-043E-4423-B219-CA47FF33AFB7}" type="presParOf" srcId="{383CFDF6-3208-47AD-8F2F-DB1BCE7E1AD8}" destId="{EE28B3BA-95EA-432A-A6D7-2C8298A4B989}" srcOrd="9" destOrd="0" presId="urn:microsoft.com/office/officeart/2005/8/layout/list1"/>
    <dgm:cxn modelId="{0C87B1D7-6F73-475C-9EF3-29E37892A293}" type="presParOf" srcId="{383CFDF6-3208-47AD-8F2F-DB1BCE7E1AD8}" destId="{B4BE3C77-F83C-42E1-BCAD-C54FC6655FC9}" srcOrd="10" destOrd="0" presId="urn:microsoft.com/office/officeart/2005/8/layout/list1"/>
    <dgm:cxn modelId="{4E1BBA13-DE15-437E-8DE9-D6F4214C7E2E}" type="presParOf" srcId="{383CFDF6-3208-47AD-8F2F-DB1BCE7E1AD8}" destId="{1183ED53-935C-411A-8CBA-7DFA4AC10135}" srcOrd="11" destOrd="0" presId="urn:microsoft.com/office/officeart/2005/8/layout/list1"/>
    <dgm:cxn modelId="{59CF0B75-C74D-4D9D-8F4E-55E0080DBC15}" type="presParOf" srcId="{383CFDF6-3208-47AD-8F2F-DB1BCE7E1AD8}" destId="{D2B4B780-B727-423A-A337-D5B507052596}" srcOrd="12" destOrd="0" presId="urn:microsoft.com/office/officeart/2005/8/layout/list1"/>
    <dgm:cxn modelId="{F9050B76-281B-4D04-A673-59C96B40EF95}" type="presParOf" srcId="{D2B4B780-B727-423A-A337-D5B507052596}" destId="{8D852C30-FDE1-4495-A804-CFF90C6C7DBD}" srcOrd="0" destOrd="0" presId="urn:microsoft.com/office/officeart/2005/8/layout/list1"/>
    <dgm:cxn modelId="{20C72659-0DA3-473A-817B-BD6C2EB3535A}" type="presParOf" srcId="{D2B4B780-B727-423A-A337-D5B507052596}" destId="{65DF1587-E288-43E7-AC5E-5C7123F3B350}" srcOrd="1" destOrd="0" presId="urn:microsoft.com/office/officeart/2005/8/layout/list1"/>
    <dgm:cxn modelId="{C8B4A753-7409-445B-92E7-921EF6E7EC7E}" type="presParOf" srcId="{383CFDF6-3208-47AD-8F2F-DB1BCE7E1AD8}" destId="{B2A8FC79-F6A4-44AE-AD0C-A19014803E0F}" srcOrd="13" destOrd="0" presId="urn:microsoft.com/office/officeart/2005/8/layout/list1"/>
    <dgm:cxn modelId="{2AEB5C34-3D63-4A98-AA9E-E649FD871DB7}" type="presParOf" srcId="{383CFDF6-3208-47AD-8F2F-DB1BCE7E1AD8}" destId="{F545FAF1-52E8-483E-B6F2-263387FD733F}" srcOrd="14" destOrd="0" presId="urn:microsoft.com/office/officeart/2005/8/layout/list1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CA5EA4-5517-41F9-B692-CE057A3017F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EBF5E7A-0A57-4AA4-BEBC-10322E3EADA9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dirty="0" smtClean="0"/>
            <a:t> </a:t>
          </a:r>
          <a:endParaRPr lang="es-ES" dirty="0"/>
        </a:p>
      </dgm:t>
    </dgm:pt>
    <dgm:pt modelId="{9831A3C9-2B6A-42C3-879B-DCFEFA419C5D}" type="parTrans" cxnId="{82E2F345-93F9-4077-9DB4-DE3A1F2A5364}">
      <dgm:prSet/>
      <dgm:spPr/>
      <dgm:t>
        <a:bodyPr/>
        <a:lstStyle/>
        <a:p>
          <a:endParaRPr lang="es-ES"/>
        </a:p>
      </dgm:t>
    </dgm:pt>
    <dgm:pt modelId="{3A348E07-CDC2-493E-A0F4-7EACDA0D974A}" type="sibTrans" cxnId="{82E2F345-93F9-4077-9DB4-DE3A1F2A5364}">
      <dgm:prSet/>
      <dgm:spPr/>
      <dgm:t>
        <a:bodyPr/>
        <a:lstStyle/>
        <a:p>
          <a:endParaRPr lang="es-ES"/>
        </a:p>
      </dgm:t>
    </dgm:pt>
    <dgm:pt modelId="{57B90DA9-0972-4F60-A915-F6CFEC0E75B6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dirty="0" smtClean="0"/>
            <a:t> </a:t>
          </a:r>
          <a:endParaRPr lang="es-ES" dirty="0"/>
        </a:p>
      </dgm:t>
    </dgm:pt>
    <dgm:pt modelId="{34B69D3E-0189-4237-97DB-DCA62DB12CFD}" type="sibTrans" cxnId="{691358EC-05D4-4E28-BB18-7C7F194297EC}">
      <dgm:prSet/>
      <dgm:spPr/>
      <dgm:t>
        <a:bodyPr/>
        <a:lstStyle/>
        <a:p>
          <a:endParaRPr lang="es-ES"/>
        </a:p>
      </dgm:t>
    </dgm:pt>
    <dgm:pt modelId="{492C53A9-998E-486B-A9DD-364D6ECB4778}" type="parTrans" cxnId="{691358EC-05D4-4E28-BB18-7C7F194297EC}">
      <dgm:prSet/>
      <dgm:spPr/>
      <dgm:t>
        <a:bodyPr/>
        <a:lstStyle/>
        <a:p>
          <a:endParaRPr lang="es-ES"/>
        </a:p>
      </dgm:t>
    </dgm:pt>
    <dgm:pt modelId="{F9E7834A-CDDA-4151-8581-A3957CBFCAFF}">
      <dgm:prSet phldrT="[Texto]"/>
      <dgm:spPr>
        <a:solidFill>
          <a:srgbClr val="8A0000"/>
        </a:solidFill>
      </dgm:spPr>
      <dgm:t>
        <a:bodyPr/>
        <a:lstStyle/>
        <a:p>
          <a:r>
            <a:rPr lang="es-ES" dirty="0" smtClean="0"/>
            <a:t> </a:t>
          </a:r>
          <a:endParaRPr lang="es-ES" dirty="0"/>
        </a:p>
      </dgm:t>
    </dgm:pt>
    <dgm:pt modelId="{28EF851F-0B1D-483A-B468-51D8B44F01FE}" type="sibTrans" cxnId="{6AF18111-A40E-4955-94AA-14912624D480}">
      <dgm:prSet/>
      <dgm:spPr/>
      <dgm:t>
        <a:bodyPr/>
        <a:lstStyle/>
        <a:p>
          <a:endParaRPr lang="es-ES"/>
        </a:p>
      </dgm:t>
    </dgm:pt>
    <dgm:pt modelId="{65733249-2582-4B41-83C6-B51A61C7E10D}" type="parTrans" cxnId="{6AF18111-A40E-4955-94AA-14912624D480}">
      <dgm:prSet/>
      <dgm:spPr/>
      <dgm:t>
        <a:bodyPr/>
        <a:lstStyle/>
        <a:p>
          <a:endParaRPr lang="es-ES"/>
        </a:p>
      </dgm:t>
    </dgm:pt>
    <dgm:pt modelId="{E65FBAC7-0285-475F-9465-4A9E888E76F7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dirty="0" smtClean="0"/>
            <a:t> </a:t>
          </a:r>
          <a:endParaRPr lang="es-ES" dirty="0"/>
        </a:p>
      </dgm:t>
    </dgm:pt>
    <dgm:pt modelId="{4D9FAD56-F86A-4444-8998-08F92E37B617}" type="sibTrans" cxnId="{F56F7F26-490F-4273-8152-9BC5B2887611}">
      <dgm:prSet/>
      <dgm:spPr/>
      <dgm:t>
        <a:bodyPr/>
        <a:lstStyle/>
        <a:p>
          <a:endParaRPr lang="es-ES"/>
        </a:p>
      </dgm:t>
    </dgm:pt>
    <dgm:pt modelId="{B43E722D-610E-47F1-9CB5-EED56863A35A}" type="parTrans" cxnId="{F56F7F26-490F-4273-8152-9BC5B2887611}">
      <dgm:prSet/>
      <dgm:spPr/>
      <dgm:t>
        <a:bodyPr/>
        <a:lstStyle/>
        <a:p>
          <a:endParaRPr lang="es-ES"/>
        </a:p>
      </dgm:t>
    </dgm:pt>
    <dgm:pt modelId="{E9A33795-B204-4EB4-9444-B6C1428B8963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dirty="0" smtClean="0"/>
            <a:t> </a:t>
          </a:r>
          <a:endParaRPr lang="es-ES" dirty="0"/>
        </a:p>
      </dgm:t>
    </dgm:pt>
    <dgm:pt modelId="{7BFCF026-2DF0-48E2-A8F2-81CBFDA57F09}" type="sibTrans" cxnId="{F0DBA273-3048-48DD-8B69-8DA8F91013AF}">
      <dgm:prSet/>
      <dgm:spPr/>
      <dgm:t>
        <a:bodyPr/>
        <a:lstStyle/>
        <a:p>
          <a:endParaRPr lang="es-ES"/>
        </a:p>
      </dgm:t>
    </dgm:pt>
    <dgm:pt modelId="{5B35861F-2D0A-4D3F-9F39-6013B70DEC0C}" type="parTrans" cxnId="{F0DBA273-3048-48DD-8B69-8DA8F91013AF}">
      <dgm:prSet/>
      <dgm:spPr/>
      <dgm:t>
        <a:bodyPr/>
        <a:lstStyle/>
        <a:p>
          <a:endParaRPr lang="es-ES"/>
        </a:p>
      </dgm:t>
    </dgm:pt>
    <dgm:pt modelId="{557A108F-6FD5-4AD3-A3A3-22A5FFFF91DC}" type="pres">
      <dgm:prSet presAssocID="{6CCA5EA4-5517-41F9-B692-CE057A3017F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98E933D5-9029-4E35-AD55-2E1864A6E435}" type="pres">
      <dgm:prSet presAssocID="{E9A33795-B204-4EB4-9444-B6C1428B8963}" presName="node" presStyleLbl="node1" presStyleIdx="0" presStyleCnt="5" custScaleX="1647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A6DAE1-7281-4329-B735-94106312D891}" type="pres">
      <dgm:prSet presAssocID="{7BFCF026-2DF0-48E2-A8F2-81CBFDA57F09}" presName="sibTrans" presStyleCnt="0"/>
      <dgm:spPr/>
    </dgm:pt>
    <dgm:pt modelId="{C28059DD-1A27-4FE7-A7B5-9072ABE09D5B}" type="pres">
      <dgm:prSet presAssocID="{E65FBAC7-0285-475F-9465-4A9E888E76F7}" presName="node" presStyleLbl="node1" presStyleIdx="1" presStyleCnt="5" custScaleX="1710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626F1A-6B6E-4BC1-A062-497F708ACB7E}" type="pres">
      <dgm:prSet presAssocID="{4D9FAD56-F86A-4444-8998-08F92E37B617}" presName="sibTrans" presStyleCnt="0"/>
      <dgm:spPr/>
    </dgm:pt>
    <dgm:pt modelId="{9CE4F79D-2DF9-48C6-8BBE-61A6993DA654}" type="pres">
      <dgm:prSet presAssocID="{F9E7834A-CDDA-4151-8581-A3957CBFCAFF}" presName="node" presStyleLbl="node1" presStyleIdx="2" presStyleCnt="5" custScaleX="329721" custLinFactNeighborX="579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4CC3A4-FA40-404C-BFF7-008221E645B7}" type="pres">
      <dgm:prSet presAssocID="{28EF851F-0B1D-483A-B468-51D8B44F01FE}" presName="sibTrans" presStyleCnt="0"/>
      <dgm:spPr/>
    </dgm:pt>
    <dgm:pt modelId="{A341B4AC-2A90-46FE-996C-74A345696891}" type="pres">
      <dgm:prSet presAssocID="{57B90DA9-0972-4F60-A915-F6CFEC0E75B6}" presName="node" presStyleLbl="node1" presStyleIdx="3" presStyleCnt="5" custScaleX="1595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B23ECE-85EB-47EE-944A-D351759EB5E3}" type="pres">
      <dgm:prSet presAssocID="{34B69D3E-0189-4237-97DB-DCA62DB12CFD}" presName="sibTrans" presStyleCnt="0"/>
      <dgm:spPr/>
    </dgm:pt>
    <dgm:pt modelId="{22F73491-8EC1-4578-B90D-54713543CE27}" type="pres">
      <dgm:prSet presAssocID="{FEBF5E7A-0A57-4AA4-BEBC-10322E3EADA9}" presName="node" presStyleLbl="node1" presStyleIdx="4" presStyleCnt="5" custScaleX="174088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6AF18111-A40E-4955-94AA-14912624D480}" srcId="{6CCA5EA4-5517-41F9-B692-CE057A3017F4}" destId="{F9E7834A-CDDA-4151-8581-A3957CBFCAFF}" srcOrd="2" destOrd="0" parTransId="{65733249-2582-4B41-83C6-B51A61C7E10D}" sibTransId="{28EF851F-0B1D-483A-B468-51D8B44F01FE}"/>
    <dgm:cxn modelId="{BCCF6ACD-FD74-41DC-8FD6-D05BCE355A1A}" type="presOf" srcId="{E9A33795-B204-4EB4-9444-B6C1428B8963}" destId="{98E933D5-9029-4E35-AD55-2E1864A6E435}" srcOrd="0" destOrd="0" presId="urn:microsoft.com/office/officeart/2005/8/layout/default"/>
    <dgm:cxn modelId="{82E2F345-93F9-4077-9DB4-DE3A1F2A5364}" srcId="{6CCA5EA4-5517-41F9-B692-CE057A3017F4}" destId="{FEBF5E7A-0A57-4AA4-BEBC-10322E3EADA9}" srcOrd="4" destOrd="0" parTransId="{9831A3C9-2B6A-42C3-879B-DCFEFA419C5D}" sibTransId="{3A348E07-CDC2-493E-A0F4-7EACDA0D974A}"/>
    <dgm:cxn modelId="{4446DA95-A4F5-47EB-B390-1E4347A697F3}" type="presOf" srcId="{E65FBAC7-0285-475F-9465-4A9E888E76F7}" destId="{C28059DD-1A27-4FE7-A7B5-9072ABE09D5B}" srcOrd="0" destOrd="0" presId="urn:microsoft.com/office/officeart/2005/8/layout/default"/>
    <dgm:cxn modelId="{B1661A2C-00BE-40EB-B972-7C6E217C254C}" type="presOf" srcId="{6CCA5EA4-5517-41F9-B692-CE057A3017F4}" destId="{557A108F-6FD5-4AD3-A3A3-22A5FFFF91DC}" srcOrd="0" destOrd="0" presId="urn:microsoft.com/office/officeart/2005/8/layout/default"/>
    <dgm:cxn modelId="{19D12A49-4F03-4564-A622-9A217664ED80}" type="presOf" srcId="{FEBF5E7A-0A57-4AA4-BEBC-10322E3EADA9}" destId="{22F73491-8EC1-4578-B90D-54713543CE27}" srcOrd="0" destOrd="0" presId="urn:microsoft.com/office/officeart/2005/8/layout/default"/>
    <dgm:cxn modelId="{691358EC-05D4-4E28-BB18-7C7F194297EC}" srcId="{6CCA5EA4-5517-41F9-B692-CE057A3017F4}" destId="{57B90DA9-0972-4F60-A915-F6CFEC0E75B6}" srcOrd="3" destOrd="0" parTransId="{492C53A9-998E-486B-A9DD-364D6ECB4778}" sibTransId="{34B69D3E-0189-4237-97DB-DCA62DB12CFD}"/>
    <dgm:cxn modelId="{C462BEA4-393E-4FAB-BD8D-07B89E6ECDAA}" type="presOf" srcId="{57B90DA9-0972-4F60-A915-F6CFEC0E75B6}" destId="{A341B4AC-2A90-46FE-996C-74A345696891}" srcOrd="0" destOrd="0" presId="urn:microsoft.com/office/officeart/2005/8/layout/default"/>
    <dgm:cxn modelId="{F56F7F26-490F-4273-8152-9BC5B2887611}" srcId="{6CCA5EA4-5517-41F9-B692-CE057A3017F4}" destId="{E65FBAC7-0285-475F-9465-4A9E888E76F7}" srcOrd="1" destOrd="0" parTransId="{B43E722D-610E-47F1-9CB5-EED56863A35A}" sibTransId="{4D9FAD56-F86A-4444-8998-08F92E37B617}"/>
    <dgm:cxn modelId="{A260AA4F-4D02-461C-9F61-BF4D1E8D5703}" type="presOf" srcId="{F9E7834A-CDDA-4151-8581-A3957CBFCAFF}" destId="{9CE4F79D-2DF9-48C6-8BBE-61A6993DA654}" srcOrd="0" destOrd="0" presId="urn:microsoft.com/office/officeart/2005/8/layout/default"/>
    <dgm:cxn modelId="{F0DBA273-3048-48DD-8B69-8DA8F91013AF}" srcId="{6CCA5EA4-5517-41F9-B692-CE057A3017F4}" destId="{E9A33795-B204-4EB4-9444-B6C1428B8963}" srcOrd="0" destOrd="0" parTransId="{5B35861F-2D0A-4D3F-9F39-6013B70DEC0C}" sibTransId="{7BFCF026-2DF0-48E2-A8F2-81CBFDA57F09}"/>
    <dgm:cxn modelId="{EE5761C1-A86F-476A-B431-3610F6E27246}" type="presParOf" srcId="{557A108F-6FD5-4AD3-A3A3-22A5FFFF91DC}" destId="{98E933D5-9029-4E35-AD55-2E1864A6E435}" srcOrd="0" destOrd="0" presId="urn:microsoft.com/office/officeart/2005/8/layout/default"/>
    <dgm:cxn modelId="{0B72D2A5-8E83-42F0-9429-A33329E9E594}" type="presParOf" srcId="{557A108F-6FD5-4AD3-A3A3-22A5FFFF91DC}" destId="{D5A6DAE1-7281-4329-B735-94106312D891}" srcOrd="1" destOrd="0" presId="urn:microsoft.com/office/officeart/2005/8/layout/default"/>
    <dgm:cxn modelId="{49C97C87-89B4-4A4A-9340-926132F485BE}" type="presParOf" srcId="{557A108F-6FD5-4AD3-A3A3-22A5FFFF91DC}" destId="{C28059DD-1A27-4FE7-A7B5-9072ABE09D5B}" srcOrd="2" destOrd="0" presId="urn:microsoft.com/office/officeart/2005/8/layout/default"/>
    <dgm:cxn modelId="{2F5F8156-DDDE-4865-86D5-CA41BAD88366}" type="presParOf" srcId="{557A108F-6FD5-4AD3-A3A3-22A5FFFF91DC}" destId="{5E626F1A-6B6E-4BC1-A062-497F708ACB7E}" srcOrd="3" destOrd="0" presId="urn:microsoft.com/office/officeart/2005/8/layout/default"/>
    <dgm:cxn modelId="{7885D2DB-1917-4D24-8BC1-CE2A591C9E19}" type="presParOf" srcId="{557A108F-6FD5-4AD3-A3A3-22A5FFFF91DC}" destId="{9CE4F79D-2DF9-48C6-8BBE-61A6993DA654}" srcOrd="4" destOrd="0" presId="urn:microsoft.com/office/officeart/2005/8/layout/default"/>
    <dgm:cxn modelId="{E0E853C9-FD5A-4522-B4D1-4E6BD619361E}" type="presParOf" srcId="{557A108F-6FD5-4AD3-A3A3-22A5FFFF91DC}" destId="{C34CC3A4-FA40-404C-BFF7-008221E645B7}" srcOrd="5" destOrd="0" presId="urn:microsoft.com/office/officeart/2005/8/layout/default"/>
    <dgm:cxn modelId="{3A4F0468-3233-49E2-B62D-FB6C4A8CFED6}" type="presParOf" srcId="{557A108F-6FD5-4AD3-A3A3-22A5FFFF91DC}" destId="{A341B4AC-2A90-46FE-996C-74A345696891}" srcOrd="6" destOrd="0" presId="urn:microsoft.com/office/officeart/2005/8/layout/default"/>
    <dgm:cxn modelId="{450EE2F8-369E-433E-8500-93F634D72950}" type="presParOf" srcId="{557A108F-6FD5-4AD3-A3A3-22A5FFFF91DC}" destId="{E9B23ECE-85EB-47EE-944A-D351759EB5E3}" srcOrd="7" destOrd="0" presId="urn:microsoft.com/office/officeart/2005/8/layout/default"/>
    <dgm:cxn modelId="{3E67671A-571C-4745-8F58-288D1EBA0E54}" type="presParOf" srcId="{557A108F-6FD5-4AD3-A3A3-22A5FFFF91DC}" destId="{22F73491-8EC1-4578-B90D-54713543CE2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A580F-E443-44A3-B6E1-0B2E428B358E}" type="datetimeFigureOut">
              <a:rPr lang="es-VE" smtClean="0"/>
              <a:t>24/11/2016</a:t>
            </a:fld>
            <a:endParaRPr lang="es-V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F1D8A-816F-4392-A47C-3EF85A1D56A5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063425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F1D8A-816F-4392-A47C-3EF85A1D56A5}" type="slidenum">
              <a:rPr lang="es-VE" smtClean="0"/>
              <a:t>2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684854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F1D8A-816F-4392-A47C-3EF85A1D56A5}" type="slidenum">
              <a:rPr lang="es-VE" smtClean="0"/>
              <a:t>16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16757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F1D8A-816F-4392-A47C-3EF85A1D56A5}" type="slidenum">
              <a:rPr lang="es-VE" smtClean="0"/>
              <a:t>17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474204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F1D8A-816F-4392-A47C-3EF85A1D56A5}" type="slidenum">
              <a:rPr lang="es-VE" smtClean="0"/>
              <a:t>18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467851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F1D8A-816F-4392-A47C-3EF85A1D56A5}" type="slidenum">
              <a:rPr lang="es-VE" smtClean="0"/>
              <a:t>19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240351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F1D8A-816F-4392-A47C-3EF85A1D56A5}" type="slidenum">
              <a:rPr lang="es-VE" smtClean="0"/>
              <a:t>20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812097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F1D8A-816F-4392-A47C-3EF85A1D56A5}" type="slidenum">
              <a:rPr lang="es-VE" smtClean="0"/>
              <a:t>21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921351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F1D8A-816F-4392-A47C-3EF85A1D56A5}" type="slidenum">
              <a:rPr lang="es-VE" smtClean="0"/>
              <a:t>22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8856734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F1D8A-816F-4392-A47C-3EF85A1D56A5}" type="slidenum">
              <a:rPr lang="es-VE" smtClean="0"/>
              <a:t>23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94709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F1D8A-816F-4392-A47C-3EF85A1D56A5}" type="slidenum">
              <a:rPr lang="es-VE" smtClean="0"/>
              <a:t>24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23422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F1D8A-816F-4392-A47C-3EF85A1D56A5}" type="slidenum">
              <a:rPr lang="es-VE" smtClean="0"/>
              <a:t>3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197548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F1D8A-816F-4392-A47C-3EF85A1D56A5}" type="slidenum">
              <a:rPr lang="es-VE" smtClean="0"/>
              <a:t>4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190656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F1D8A-816F-4392-A47C-3EF85A1D56A5}" type="slidenum">
              <a:rPr lang="es-VE" smtClean="0"/>
              <a:t>6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21506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F1D8A-816F-4392-A47C-3EF85A1D56A5}" type="slidenum">
              <a:rPr lang="es-VE" smtClean="0"/>
              <a:t>8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8670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F1D8A-816F-4392-A47C-3EF85A1D56A5}" type="slidenum">
              <a:rPr lang="es-VE" smtClean="0"/>
              <a:t>10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83246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F1D8A-816F-4392-A47C-3EF85A1D56A5}" type="slidenum">
              <a:rPr lang="es-VE" smtClean="0"/>
              <a:t>11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76290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F1D8A-816F-4392-A47C-3EF85A1D56A5}" type="slidenum">
              <a:rPr lang="es-VE" smtClean="0"/>
              <a:t>14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264417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F1D8A-816F-4392-A47C-3EF85A1D56A5}" type="slidenum">
              <a:rPr lang="es-VE" smtClean="0"/>
              <a:t>15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409214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5B49-8565-4EF2-ABF6-09F4079FF544}" type="datetimeFigureOut">
              <a:rPr lang="es-ES" smtClean="0"/>
              <a:t>24/11/2016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ABFB-3112-4BB1-92B4-F89C8EFF5A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34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5B49-8565-4EF2-ABF6-09F4079FF544}" type="datetimeFigureOut">
              <a:rPr lang="es-ES" smtClean="0"/>
              <a:t>24/11/2016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ABFB-3112-4BB1-92B4-F89C8EFF5A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3440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5B49-8565-4EF2-ABF6-09F4079FF544}" type="datetimeFigureOut">
              <a:rPr lang="es-ES" smtClean="0"/>
              <a:t>24/11/2016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ABFB-3112-4BB1-92B4-F89C8EFF5A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81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5B49-8565-4EF2-ABF6-09F4079FF544}" type="datetimeFigureOut">
              <a:rPr lang="es-ES" smtClean="0"/>
              <a:t>24/11/2016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ABFB-3112-4BB1-92B4-F89C8EFF5A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385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5B49-8565-4EF2-ABF6-09F4079FF544}" type="datetimeFigureOut">
              <a:rPr lang="es-ES" smtClean="0"/>
              <a:t>24/11/2016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ABFB-3112-4BB1-92B4-F89C8EFF5A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915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5B49-8565-4EF2-ABF6-09F4079FF544}" type="datetimeFigureOut">
              <a:rPr lang="es-ES" smtClean="0"/>
              <a:t>24/11/2016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ABFB-3112-4BB1-92B4-F89C8EFF5A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5535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5B49-8565-4EF2-ABF6-09F4079FF544}" type="datetimeFigureOut">
              <a:rPr lang="es-ES" smtClean="0"/>
              <a:t>24/11/2016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ABFB-3112-4BB1-92B4-F89C8EFF5A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299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5B49-8565-4EF2-ABF6-09F4079FF544}" type="datetimeFigureOut">
              <a:rPr lang="es-ES" smtClean="0"/>
              <a:t>24/11/2016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ABFB-3112-4BB1-92B4-F89C8EFF5A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826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5B49-8565-4EF2-ABF6-09F4079FF544}" type="datetimeFigureOut">
              <a:rPr lang="es-ES" smtClean="0"/>
              <a:t>24/11/2016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ABFB-3112-4BB1-92B4-F89C8EFF5A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026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5B49-8565-4EF2-ABF6-09F4079FF544}" type="datetimeFigureOut">
              <a:rPr lang="es-ES" smtClean="0"/>
              <a:t>24/11/2016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ABFB-3112-4BB1-92B4-F89C8EFF5A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289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5B49-8565-4EF2-ABF6-09F4079FF544}" type="datetimeFigureOut">
              <a:rPr lang="es-ES" smtClean="0"/>
              <a:t>24/11/2016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ABFB-3112-4BB1-92B4-F89C8EFF5A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594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35B49-8565-4EF2-ABF6-09F4079FF544}" type="datetimeFigureOut">
              <a:rPr lang="es-ES" smtClean="0"/>
              <a:t>24/11/2016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4ABFB-3112-4BB1-92B4-F89C8EFF5A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80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2.wav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8.png"/><Relationship Id="rId4" Type="http://schemas.openxmlformats.org/officeDocument/2006/relationships/image" Target="../media/image24.png"/><Relationship Id="rId9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audio" Target="../media/audio3.wav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15.jpeg"/><Relationship Id="rId9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audio" Target="../media/audio1.wav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audio" Target="../media/audio1.wav"/><Relationship Id="rId4" Type="http://schemas.openxmlformats.org/officeDocument/2006/relationships/image" Target="../media/image16.jpeg"/><Relationship Id="rId9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audio" Target="../media/audio2.wav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16.jpeg"/><Relationship Id="rId9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8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1.wav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400876"/>
            <a:ext cx="7772400" cy="2348803"/>
          </a:xfrm>
          <a:solidFill>
            <a:srgbClr val="7A000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es-VE" sz="4900" b="1" dirty="0" smtClean="0">
                <a:solidFill>
                  <a:schemeClr val="bg1"/>
                </a:solidFill>
              </a:rPr>
              <a:t>Aportes de los Colegios ACSI  </a:t>
            </a:r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VE" sz="4000" b="1" dirty="0" smtClean="0">
                <a:solidFill>
                  <a:schemeClr val="bg1"/>
                </a:solidFill>
              </a:rPr>
              <a:t>Etapa Post-Asamblea</a:t>
            </a:r>
            <a:r>
              <a:rPr lang="es-VE" b="1" dirty="0" smtClean="0">
                <a:solidFill>
                  <a:schemeClr val="bg1"/>
                </a:solidFill>
              </a:rPr>
              <a:t/>
            </a:r>
            <a:br>
              <a:rPr lang="es-VE" b="1" dirty="0" smtClean="0">
                <a:solidFill>
                  <a:schemeClr val="bg1"/>
                </a:solidFill>
              </a:rPr>
            </a:br>
            <a:r>
              <a:rPr lang="es-VE" b="1" dirty="0" smtClean="0">
                <a:solidFill>
                  <a:schemeClr val="bg1"/>
                </a:solidFill>
              </a:rPr>
              <a:t>Visión Estratégica y Plan de Acción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766254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s-ES" sz="2800" b="1" dirty="0" smtClean="0"/>
              <a:t> </a:t>
            </a:r>
            <a:endParaRPr lang="es-ES" sz="2800" dirty="0"/>
          </a:p>
          <a:p>
            <a:r>
              <a:rPr lang="es-VE" b="1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“100 AÑOS SEMBRANDO ESPERANZA”</a:t>
            </a:r>
            <a:endParaRPr lang="es-ES" b="1" dirty="0">
              <a:solidFill>
                <a:srgbClr val="8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VE" sz="2800" b="1" dirty="0" smtClean="0"/>
              <a:t> </a:t>
            </a:r>
            <a:endParaRPr lang="es-ES" sz="2800" dirty="0"/>
          </a:p>
        </p:txBody>
      </p:sp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833" y="260648"/>
            <a:ext cx="3300367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5333"/>
            <a:ext cx="2981461" cy="12908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195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colegio loyola gumilla maracaibo venezue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4 CuadroTexto"/>
          <p:cNvSpPr txBox="1"/>
          <p:nvPr/>
        </p:nvSpPr>
        <p:spPr>
          <a:xfrm>
            <a:off x="460375" y="30086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1209368" y="31933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8 Rectángulo redondeado"/>
          <p:cNvSpPr/>
          <p:nvPr/>
        </p:nvSpPr>
        <p:spPr>
          <a:xfrm>
            <a:off x="307975" y="1171302"/>
            <a:ext cx="3956115" cy="384182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000" dirty="0" smtClean="0"/>
              <a:t>Desarrollo </a:t>
            </a:r>
            <a:r>
              <a:rPr lang="es-VE" sz="2000" dirty="0"/>
              <a:t>de experiencias directas en </a:t>
            </a:r>
            <a:r>
              <a:rPr lang="es-VE" sz="2000" b="1" dirty="0" smtClean="0">
                <a:solidFill>
                  <a:srgbClr val="FFFF00"/>
                </a:solidFill>
              </a:rPr>
              <a:t>campamentos con OSCASI.</a:t>
            </a:r>
            <a:endParaRPr lang="es-VE" sz="2000" b="1" dirty="0">
              <a:solidFill>
                <a:srgbClr val="FFFF00"/>
              </a:solidFill>
            </a:endParaRP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000" dirty="0" smtClean="0"/>
              <a:t>Renovación </a:t>
            </a:r>
            <a:r>
              <a:rPr lang="es-VE" sz="2000" dirty="0"/>
              <a:t>y extensión del </a:t>
            </a:r>
            <a:r>
              <a:rPr lang="es-VE" sz="2000" b="1" dirty="0" smtClean="0">
                <a:solidFill>
                  <a:srgbClr val="FFFF00"/>
                </a:solidFill>
              </a:rPr>
              <a:t>Programa </a:t>
            </a:r>
            <a:r>
              <a:rPr lang="es-VE" sz="2000" b="1" dirty="0">
                <a:solidFill>
                  <a:srgbClr val="FFFF00"/>
                </a:solidFill>
              </a:rPr>
              <a:t>de Formación Humano- Cristiana</a:t>
            </a:r>
            <a:r>
              <a:rPr lang="es-VE" sz="2000" dirty="0"/>
              <a:t>.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000" dirty="0" smtClean="0"/>
              <a:t>Fortalecimiento </a:t>
            </a:r>
            <a:r>
              <a:rPr lang="es-VE" sz="2000" dirty="0"/>
              <a:t>del </a:t>
            </a:r>
            <a:r>
              <a:rPr lang="es-VE" sz="2000" b="1" dirty="0" smtClean="0">
                <a:solidFill>
                  <a:srgbClr val="FFFF00"/>
                </a:solidFill>
              </a:rPr>
              <a:t>Programa de Servicio </a:t>
            </a:r>
            <a:r>
              <a:rPr lang="es-VE" sz="2000" b="1" dirty="0">
                <a:solidFill>
                  <a:srgbClr val="FFFF00"/>
                </a:solidFill>
              </a:rPr>
              <a:t>Social</a:t>
            </a:r>
            <a:r>
              <a:rPr lang="es-VE" sz="2000" b="1" dirty="0"/>
              <a:t>.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000" dirty="0" smtClean="0"/>
              <a:t>Extensión </a:t>
            </a:r>
            <a:r>
              <a:rPr lang="es-VE" sz="2000" dirty="0"/>
              <a:t>de la experiencia de los </a:t>
            </a:r>
            <a:r>
              <a:rPr lang="es-VE" sz="2000" b="1" dirty="0" smtClean="0">
                <a:solidFill>
                  <a:srgbClr val="FFFF00"/>
                </a:solidFill>
              </a:rPr>
              <a:t>Campamentos </a:t>
            </a:r>
            <a:r>
              <a:rPr lang="es-VE" sz="2000" b="1" dirty="0">
                <a:solidFill>
                  <a:srgbClr val="FFFF00"/>
                </a:solidFill>
              </a:rPr>
              <a:t>de </a:t>
            </a:r>
            <a:r>
              <a:rPr lang="es-VE" sz="2000" b="1" dirty="0" smtClean="0">
                <a:solidFill>
                  <a:srgbClr val="FFFF00"/>
                </a:solidFill>
              </a:rPr>
              <a:t>Trabajo</a:t>
            </a:r>
            <a:r>
              <a:rPr lang="es-VE" sz="20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4657711" y="1171302"/>
            <a:ext cx="4235566" cy="384182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000" dirty="0" smtClean="0"/>
              <a:t>Formación </a:t>
            </a:r>
            <a:r>
              <a:rPr lang="es-VE" sz="2000" dirty="0"/>
              <a:t>en </a:t>
            </a:r>
            <a:r>
              <a:rPr lang="es-VE" sz="2000" b="1" dirty="0">
                <a:solidFill>
                  <a:srgbClr val="FFFF00"/>
                </a:solidFill>
              </a:rPr>
              <a:t>Liderazgo</a:t>
            </a:r>
            <a:r>
              <a:rPr lang="es-VE" sz="2000" dirty="0"/>
              <a:t>.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000" dirty="0" smtClean="0"/>
              <a:t>Desarrollo </a:t>
            </a:r>
            <a:r>
              <a:rPr lang="es-VE" sz="2000" dirty="0"/>
              <a:t>de la </a:t>
            </a:r>
            <a:r>
              <a:rPr lang="es-VE" sz="2000" b="1" dirty="0" smtClean="0">
                <a:solidFill>
                  <a:srgbClr val="FFFF00"/>
                </a:solidFill>
              </a:rPr>
              <a:t>Cátedra </a:t>
            </a:r>
            <a:r>
              <a:rPr lang="es-VE" sz="2000" b="1" dirty="0">
                <a:solidFill>
                  <a:srgbClr val="FFFF00"/>
                </a:solidFill>
              </a:rPr>
              <a:t>Loyola </a:t>
            </a:r>
            <a:r>
              <a:rPr lang="es-VE" sz="2000" dirty="0"/>
              <a:t>1era etapa: </a:t>
            </a:r>
            <a:r>
              <a:rPr lang="es-VE" sz="2000" b="1" dirty="0">
                <a:solidFill>
                  <a:srgbClr val="FFFF00"/>
                </a:solidFill>
              </a:rPr>
              <a:t>Brújula Juvenil</a:t>
            </a:r>
            <a:r>
              <a:rPr lang="es-VE" sz="2000" dirty="0"/>
              <a:t>; y la 2da etapa: </a:t>
            </a:r>
            <a:r>
              <a:rPr lang="es-VE" sz="2000" b="1" dirty="0">
                <a:solidFill>
                  <a:srgbClr val="FFFF00"/>
                </a:solidFill>
              </a:rPr>
              <a:t>Compromiso</a:t>
            </a:r>
            <a:r>
              <a:rPr lang="es-VE" sz="2000" dirty="0"/>
              <a:t>.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000" dirty="0" smtClean="0"/>
              <a:t>Impulso </a:t>
            </a:r>
            <a:r>
              <a:rPr lang="es-VE" sz="2000" dirty="0"/>
              <a:t>al </a:t>
            </a:r>
            <a:r>
              <a:rPr lang="es-VE" sz="2000" b="1" dirty="0">
                <a:solidFill>
                  <a:srgbClr val="FFFF00"/>
                </a:solidFill>
              </a:rPr>
              <a:t>Programa y Comité de Mediadores de Paz</a:t>
            </a:r>
            <a:r>
              <a:rPr lang="es-VE" sz="2000" dirty="0"/>
              <a:t>.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000" dirty="0" smtClean="0"/>
              <a:t>Fortalecimiento </a:t>
            </a:r>
            <a:r>
              <a:rPr lang="es-VE" sz="2000" dirty="0"/>
              <a:t>del </a:t>
            </a:r>
            <a:r>
              <a:rPr lang="es-VE" sz="2000" dirty="0" smtClean="0"/>
              <a:t>conjunto </a:t>
            </a:r>
            <a:r>
              <a:rPr lang="es-VE" sz="2000" dirty="0"/>
              <a:t>de </a:t>
            </a:r>
            <a:r>
              <a:rPr lang="es-VE" sz="2000" b="1" dirty="0" smtClean="0">
                <a:solidFill>
                  <a:srgbClr val="FFFF00"/>
                </a:solidFill>
              </a:rPr>
              <a:t>Instituciones Estudiantiles </a:t>
            </a:r>
            <a:r>
              <a:rPr lang="es-VE" sz="2000" dirty="0"/>
              <a:t>del colegio: CEL, BANDA, SIMUN, CESI, MEDIADORES y EDASI)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07975" y="274638"/>
            <a:ext cx="3817449" cy="866286"/>
          </a:xfrm>
        </p:spPr>
        <p:txBody>
          <a:bodyPr>
            <a:noAutofit/>
          </a:bodyPr>
          <a:lstStyle/>
          <a:p>
            <a:pPr lvl="0"/>
            <a:r>
              <a:rPr lang="es-VE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 3: Formar personas Compasivas </a:t>
            </a:r>
            <a:endParaRPr lang="es-VE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ítulo 3"/>
          <p:cNvSpPr txBox="1">
            <a:spLocks/>
          </p:cNvSpPr>
          <p:nvPr/>
        </p:nvSpPr>
        <p:spPr>
          <a:xfrm>
            <a:off x="4657711" y="274638"/>
            <a:ext cx="3817449" cy="896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 4: Formar personas Comprometidas</a:t>
            </a:r>
            <a:endParaRPr lang="es-VE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680747" y="5305214"/>
            <a:ext cx="3019704" cy="866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 5: Mejorar la Infraestructura</a:t>
            </a:r>
            <a:endParaRPr lang="es-VE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2 Rectángulo redondeado"/>
          <p:cNvSpPr/>
          <p:nvPr/>
        </p:nvSpPr>
        <p:spPr>
          <a:xfrm>
            <a:off x="3526972" y="5110448"/>
            <a:ext cx="4592097" cy="159868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s-VE" sz="2000" dirty="0"/>
              <a:t>Refacción de la </a:t>
            </a:r>
            <a:r>
              <a:rPr lang="es-VE" sz="2000" b="1" dirty="0">
                <a:solidFill>
                  <a:srgbClr val="FFFF00"/>
                </a:solidFill>
              </a:rPr>
              <a:t>planta física </a:t>
            </a:r>
            <a:r>
              <a:rPr lang="es-VE" sz="2000" dirty="0"/>
              <a:t>y puesta a punto de la </a:t>
            </a:r>
            <a:r>
              <a:rPr lang="es-VE" sz="2000" b="1" dirty="0">
                <a:solidFill>
                  <a:srgbClr val="FFFF00"/>
                </a:solidFill>
              </a:rPr>
              <a:t>dotación</a:t>
            </a:r>
            <a:r>
              <a:rPr lang="es-VE" sz="20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VE" sz="2000" dirty="0"/>
              <a:t>Generación de </a:t>
            </a:r>
            <a:r>
              <a:rPr lang="es-VE" sz="2000" b="1" dirty="0">
                <a:solidFill>
                  <a:srgbClr val="FFFF00"/>
                </a:solidFill>
              </a:rPr>
              <a:t>espacios de encuentro y formación</a:t>
            </a:r>
            <a:r>
              <a:rPr lang="es-VE" sz="2000" dirty="0"/>
              <a:t>… Casa Loyola.</a:t>
            </a:r>
          </a:p>
        </p:txBody>
      </p:sp>
    </p:spTree>
    <p:extLst>
      <p:ext uri="{BB962C8B-B14F-4D97-AF65-F5344CB8AC3E}">
        <p14:creationId xmlns:p14="http://schemas.microsoft.com/office/powerpoint/2010/main" val="1321420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0" grpId="0"/>
      <p:bldP spid="11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135549"/>
            <a:ext cx="9144000" cy="2145047"/>
          </a:xfrm>
          <a:solidFill>
            <a:srgbClr val="7A0000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          COLEGIO LOYOLA GUMILLA</a:t>
            </a:r>
            <a:br>
              <a:rPr lang="es-ES" b="1" dirty="0" smtClean="0">
                <a:solidFill>
                  <a:schemeClr val="bg1"/>
                </a:solidFill>
              </a:rPr>
            </a:br>
            <a:r>
              <a:rPr lang="es-ES" b="1" dirty="0" smtClean="0">
                <a:solidFill>
                  <a:schemeClr val="bg1"/>
                </a:solidFill>
              </a:rPr>
              <a:t>         </a:t>
            </a:r>
            <a:r>
              <a:rPr lang="es-VE" b="1" dirty="0" smtClean="0">
                <a:solidFill>
                  <a:schemeClr val="bg1"/>
                </a:solidFill>
              </a:rPr>
              <a:t>Plan de Acción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90" r="301" b="17452"/>
          <a:stretch/>
        </p:blipFill>
        <p:spPr>
          <a:xfrm>
            <a:off x="0" y="4083269"/>
            <a:ext cx="9144000" cy="2774732"/>
          </a:xfrm>
          <a:prstGeom prst="rect">
            <a:avLst/>
          </a:prstGeom>
        </p:spPr>
      </p:pic>
      <p:pic>
        <p:nvPicPr>
          <p:cNvPr id="9" name="Picture 10" descr="Resultado de imagen para colegio loyola gumilla log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8" r="17054" b="26972"/>
          <a:stretch/>
        </p:blipFill>
        <p:spPr bwMode="auto">
          <a:xfrm>
            <a:off x="0" y="2135548"/>
            <a:ext cx="2017986" cy="189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721952" cy="213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ascotas colegio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7" t="-1285" r="12804" b="18931"/>
          <a:stretch/>
        </p:blipFill>
        <p:spPr bwMode="auto">
          <a:xfrm>
            <a:off x="3107097" y="-63062"/>
            <a:ext cx="2765117" cy="219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sultado de imagen para LOYOLA GUMILL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7"/>
          <a:stretch/>
        </p:blipFill>
        <p:spPr bwMode="auto">
          <a:xfrm>
            <a:off x="5872214" y="-5997"/>
            <a:ext cx="3271786" cy="214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32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9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colegio loyola gumilla maracaibo venezue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4 CuadroTexto"/>
          <p:cNvSpPr txBox="1"/>
          <p:nvPr/>
        </p:nvSpPr>
        <p:spPr>
          <a:xfrm>
            <a:off x="460375" y="30086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1209368" y="31933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8 Rectángulo redondeado"/>
          <p:cNvSpPr/>
          <p:nvPr/>
        </p:nvSpPr>
        <p:spPr>
          <a:xfrm>
            <a:off x="307973" y="1588590"/>
            <a:ext cx="4073107" cy="5082798"/>
          </a:xfrm>
          <a:prstGeom prst="roundRect">
            <a:avLst/>
          </a:prstGeom>
          <a:solidFill>
            <a:srgbClr val="7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000" dirty="0" smtClean="0"/>
              <a:t>Oferta </a:t>
            </a:r>
            <a:r>
              <a:rPr lang="es-VE" sz="2000" dirty="0"/>
              <a:t>sistemática de </a:t>
            </a:r>
            <a:r>
              <a:rPr lang="es-VE" sz="2000" b="1" dirty="0" smtClean="0">
                <a:solidFill>
                  <a:srgbClr val="FFFF00"/>
                </a:solidFill>
              </a:rPr>
              <a:t>Ejercicios Espirituales </a:t>
            </a:r>
            <a:r>
              <a:rPr lang="es-VE" sz="2000" dirty="0"/>
              <a:t>a la </a:t>
            </a:r>
            <a:r>
              <a:rPr lang="es-VE" sz="2000" spc="-20" dirty="0"/>
              <a:t>comunidad educativa para </a:t>
            </a:r>
            <a:r>
              <a:rPr lang="es-VE" sz="2000" spc="-30" dirty="0"/>
              <a:t>afianzar la </a:t>
            </a:r>
            <a:r>
              <a:rPr lang="es-VE" sz="2000" b="1" spc="-30" dirty="0">
                <a:solidFill>
                  <a:srgbClr val="FFFF00"/>
                </a:solidFill>
              </a:rPr>
              <a:t>Identidad Ignaciana</a:t>
            </a:r>
            <a:r>
              <a:rPr lang="es-VE" sz="2000" b="1" spc="-30" dirty="0"/>
              <a:t>. 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000" dirty="0" smtClean="0"/>
              <a:t>Fortalecimiento </a:t>
            </a:r>
            <a:r>
              <a:rPr lang="es-VE" sz="2000" dirty="0"/>
              <a:t>de las </a:t>
            </a:r>
            <a:r>
              <a:rPr lang="es-VE" sz="2000" b="1" dirty="0">
                <a:solidFill>
                  <a:srgbClr val="FFFF00"/>
                </a:solidFill>
              </a:rPr>
              <a:t>agrupaciones estudiantiles </a:t>
            </a:r>
            <a:r>
              <a:rPr lang="es-VE" sz="2000" dirty="0"/>
              <a:t>para un </a:t>
            </a:r>
            <a:r>
              <a:rPr lang="es-VE" sz="2000" b="1" dirty="0">
                <a:solidFill>
                  <a:srgbClr val="FFFF00"/>
                </a:solidFill>
              </a:rPr>
              <a:t>liderazgo social transformador</a:t>
            </a:r>
            <a:r>
              <a:rPr lang="es-VE" sz="2000" dirty="0"/>
              <a:t>, desde los valores y la espiritualidad Ignaciana.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000" dirty="0" smtClean="0"/>
              <a:t>Reimpulso </a:t>
            </a:r>
            <a:r>
              <a:rPr lang="es-VE" sz="2000" dirty="0"/>
              <a:t>y revisión de la </a:t>
            </a:r>
            <a:r>
              <a:rPr lang="es-VE" sz="2000" b="1" dirty="0">
                <a:solidFill>
                  <a:srgbClr val="FFFF00"/>
                </a:solidFill>
              </a:rPr>
              <a:t>formación </a:t>
            </a:r>
            <a:r>
              <a:rPr lang="es-VE" sz="2000" b="1" dirty="0" smtClean="0">
                <a:solidFill>
                  <a:srgbClr val="FFFF00"/>
                </a:solidFill>
              </a:rPr>
              <a:t>en </a:t>
            </a:r>
            <a:r>
              <a:rPr lang="es-VE" sz="2000" b="1" dirty="0">
                <a:solidFill>
                  <a:srgbClr val="FFFF00"/>
                </a:solidFill>
              </a:rPr>
              <a:t>la fe católica y en valores humano </a:t>
            </a:r>
            <a:r>
              <a:rPr lang="es-VE" sz="2000" b="1" dirty="0" smtClean="0">
                <a:solidFill>
                  <a:srgbClr val="FFFF00"/>
                </a:solidFill>
              </a:rPr>
              <a:t>cristianos</a:t>
            </a:r>
            <a:r>
              <a:rPr lang="es-VE" sz="2000" dirty="0" smtClean="0"/>
              <a:t>, de </a:t>
            </a:r>
            <a:r>
              <a:rPr lang="es-VE" sz="2000" dirty="0"/>
              <a:t>la comunidad </a:t>
            </a:r>
            <a:r>
              <a:rPr lang="es-VE" sz="2000" dirty="0" smtClean="0"/>
              <a:t>educativa.</a:t>
            </a:r>
            <a:endParaRPr lang="es-VE" sz="2000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4657711" y="1588590"/>
            <a:ext cx="4235566" cy="5082798"/>
          </a:xfrm>
          <a:prstGeom prst="roundRect">
            <a:avLst/>
          </a:prstGeom>
          <a:solidFill>
            <a:srgbClr val="7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000" dirty="0" smtClean="0"/>
              <a:t>Consolidación </a:t>
            </a:r>
            <a:r>
              <a:rPr lang="es-VE" sz="2000" dirty="0"/>
              <a:t>de </a:t>
            </a:r>
            <a:r>
              <a:rPr lang="es-VE" sz="2000" b="1" dirty="0">
                <a:solidFill>
                  <a:srgbClr val="FFFF00"/>
                </a:solidFill>
              </a:rPr>
              <a:t>un cuerpo docente consciente, competente, compasivo y comprometido</a:t>
            </a:r>
            <a:r>
              <a:rPr lang="es-VE" sz="2000" dirty="0"/>
              <a:t> en una educación de calidad adecuada al contexto.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000" dirty="0" smtClean="0"/>
              <a:t>Rediseño </a:t>
            </a:r>
            <a:r>
              <a:rPr lang="es-VE" sz="2000" dirty="0"/>
              <a:t>de los procesos de formación y sensibilización del personal, para </a:t>
            </a:r>
            <a:r>
              <a:rPr lang="es-VE" sz="2000" b="1" dirty="0">
                <a:solidFill>
                  <a:srgbClr val="FFFF00"/>
                </a:solidFill>
              </a:rPr>
              <a:t>una educación de calidad e inclusiva</a:t>
            </a:r>
            <a:r>
              <a:rPr lang="es-VE" sz="2000" dirty="0"/>
              <a:t>, con uso eficiente de la tecnología.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000" dirty="0" smtClean="0"/>
              <a:t>Adecuación </a:t>
            </a:r>
            <a:r>
              <a:rPr lang="es-VE" sz="2000" dirty="0"/>
              <a:t>de </a:t>
            </a:r>
            <a:r>
              <a:rPr lang="es-VE" sz="2000" b="1" dirty="0">
                <a:solidFill>
                  <a:srgbClr val="FFFF00"/>
                </a:solidFill>
              </a:rPr>
              <a:t>diseños y líneas curriculares </a:t>
            </a:r>
            <a:r>
              <a:rPr lang="es-VE" sz="2000" dirty="0"/>
              <a:t>a </a:t>
            </a:r>
            <a:r>
              <a:rPr lang="es-VE" sz="2000" dirty="0" smtClean="0"/>
              <a:t>requerimientos </a:t>
            </a:r>
            <a:r>
              <a:rPr lang="es-VE" sz="2000" dirty="0"/>
              <a:t>de la ACSI y del MPPE.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35801" y="302964"/>
            <a:ext cx="3817449" cy="1143000"/>
          </a:xfrm>
        </p:spPr>
        <p:txBody>
          <a:bodyPr>
            <a:noAutofit/>
          </a:bodyPr>
          <a:lstStyle/>
          <a:p>
            <a:pPr lvl="0"/>
            <a:r>
              <a:rPr lang="es-VE" sz="2100" b="1" dirty="0" smtClean="0">
                <a:solidFill>
                  <a:srgbClr val="7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 1</a:t>
            </a:r>
            <a:r>
              <a:rPr lang="es-VE" sz="2100" b="1" dirty="0">
                <a:solidFill>
                  <a:srgbClr val="7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VE" sz="2100" b="1" dirty="0" smtClean="0">
                <a:solidFill>
                  <a:srgbClr val="7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Promover </a:t>
            </a:r>
            <a:r>
              <a:rPr lang="es-VE" sz="2100" b="1" dirty="0">
                <a:solidFill>
                  <a:srgbClr val="7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cultura de ser compasivos </a:t>
            </a:r>
            <a:r>
              <a:rPr lang="es-VE" sz="2100" b="1" dirty="0" smtClean="0">
                <a:solidFill>
                  <a:srgbClr val="7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hacia el prójimo y </a:t>
            </a:r>
            <a:r>
              <a:rPr lang="es-VE" sz="2100" b="1" dirty="0">
                <a:solidFill>
                  <a:srgbClr val="7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reconocimiento del otro para convivir en la diversidad.</a:t>
            </a:r>
          </a:p>
        </p:txBody>
      </p:sp>
      <p:sp>
        <p:nvSpPr>
          <p:cNvPr id="10" name="Título 3"/>
          <p:cNvSpPr txBox="1">
            <a:spLocks/>
          </p:cNvSpPr>
          <p:nvPr/>
        </p:nvSpPr>
        <p:spPr>
          <a:xfrm>
            <a:off x="4866769" y="344976"/>
            <a:ext cx="381744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sz="2100" b="1" dirty="0" smtClean="0">
                <a:solidFill>
                  <a:srgbClr val="7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 2</a:t>
            </a:r>
            <a:r>
              <a:rPr lang="es-VE" sz="2100" b="1" dirty="0">
                <a:solidFill>
                  <a:srgbClr val="7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VE" sz="2100" b="1" dirty="0" smtClean="0">
                <a:solidFill>
                  <a:srgbClr val="7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Fortalecer </a:t>
            </a:r>
            <a:r>
              <a:rPr lang="es-VE" sz="2100" b="1" dirty="0">
                <a:solidFill>
                  <a:srgbClr val="7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cultura pedagógica basada en Proyectos de Enseñanza, para elevar la calidad educativa. </a:t>
            </a:r>
          </a:p>
        </p:txBody>
      </p:sp>
    </p:spTree>
    <p:extLst>
      <p:ext uri="{BB962C8B-B14F-4D97-AF65-F5344CB8AC3E}">
        <p14:creationId xmlns:p14="http://schemas.microsoft.com/office/powerpoint/2010/main" val="4199588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colegio loyola gumilla maracaibo venezue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4 CuadroTexto"/>
          <p:cNvSpPr txBox="1"/>
          <p:nvPr/>
        </p:nvSpPr>
        <p:spPr>
          <a:xfrm>
            <a:off x="460375" y="30086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1209368" y="31933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8 Rectángulo redondeado"/>
          <p:cNvSpPr/>
          <p:nvPr/>
        </p:nvSpPr>
        <p:spPr>
          <a:xfrm>
            <a:off x="645106" y="1445964"/>
            <a:ext cx="7926138" cy="5225424"/>
          </a:xfrm>
          <a:prstGeom prst="roundRect">
            <a:avLst/>
          </a:prstGeom>
          <a:solidFill>
            <a:srgbClr val="7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000" dirty="0" smtClean="0"/>
              <a:t>Diseño </a:t>
            </a:r>
            <a:r>
              <a:rPr lang="es-VE" sz="2000" dirty="0"/>
              <a:t>y ejecución de acciones de </a:t>
            </a:r>
            <a:r>
              <a:rPr lang="es-VE" sz="2000" b="1" dirty="0">
                <a:solidFill>
                  <a:srgbClr val="FFFF00"/>
                </a:solidFill>
              </a:rPr>
              <a:t>acompañamiento psicológico, psicopedagógico y vocacional </a:t>
            </a:r>
            <a:r>
              <a:rPr lang="es-VE" sz="2000" dirty="0"/>
              <a:t>a los miembros de la comunidad educativa. 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000" dirty="0" smtClean="0"/>
              <a:t>Implementación </a:t>
            </a:r>
            <a:r>
              <a:rPr lang="es-VE" sz="2000" dirty="0"/>
              <a:t>de acciones formativas, informativas y comunicacionales en apoyo a la </a:t>
            </a:r>
            <a:r>
              <a:rPr lang="es-VE" sz="2000" b="1" dirty="0">
                <a:solidFill>
                  <a:srgbClr val="FFFF00"/>
                </a:solidFill>
              </a:rPr>
              <a:t>cultura de calidad y sana convivencia escolar.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000" dirty="0" smtClean="0"/>
              <a:t>Diseño </a:t>
            </a:r>
            <a:r>
              <a:rPr lang="es-VE" sz="2000" dirty="0"/>
              <a:t>y ejecución de acciones de </a:t>
            </a:r>
            <a:r>
              <a:rPr lang="es-VE" sz="2000" b="1" dirty="0">
                <a:solidFill>
                  <a:srgbClr val="FFFF00"/>
                </a:solidFill>
              </a:rPr>
              <a:t>acompañamiento a estudiantes con diversidad funcional </a:t>
            </a:r>
            <a:r>
              <a:rPr lang="es-VE" sz="2000" dirty="0"/>
              <a:t>para su proceso de inclusión.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000" dirty="0" smtClean="0"/>
              <a:t>Promoción </a:t>
            </a:r>
            <a:r>
              <a:rPr lang="es-VE" sz="2000" dirty="0"/>
              <a:t>del desarrollo integral de los miembros de la comunidad educativa, a nivel emocional, psicológico, actitudinal, físico y moral, para una </a:t>
            </a:r>
            <a:r>
              <a:rPr lang="es-VE" sz="2000" b="1" dirty="0">
                <a:solidFill>
                  <a:srgbClr val="FFFF00"/>
                </a:solidFill>
              </a:rPr>
              <a:t>sana convivencia y una ciudadanía responsable</a:t>
            </a:r>
            <a:r>
              <a:rPr lang="es-VE" sz="2000" dirty="0"/>
              <a:t>, así como la </a:t>
            </a:r>
            <a:r>
              <a:rPr lang="es-VE" sz="2000" b="1" dirty="0">
                <a:solidFill>
                  <a:srgbClr val="FFFF00"/>
                </a:solidFill>
              </a:rPr>
              <a:t>prevención de conductas riesgosas.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000" dirty="0" smtClean="0"/>
              <a:t>Fortalecimiento </a:t>
            </a:r>
            <a:r>
              <a:rPr lang="es-VE" sz="2000" dirty="0"/>
              <a:t>del </a:t>
            </a:r>
            <a:r>
              <a:rPr lang="es-VE" sz="2000" b="1" dirty="0">
                <a:solidFill>
                  <a:srgbClr val="FFFF00"/>
                </a:solidFill>
              </a:rPr>
              <a:t>liderazgo </a:t>
            </a:r>
            <a:r>
              <a:rPr lang="es-VE" sz="2000" b="1" dirty="0" smtClean="0">
                <a:solidFill>
                  <a:srgbClr val="FFFF00"/>
                </a:solidFill>
              </a:rPr>
              <a:t>estudiantil </a:t>
            </a:r>
            <a:r>
              <a:rPr lang="es-VE" sz="2000" dirty="0" smtClean="0"/>
              <a:t>de </a:t>
            </a:r>
            <a:r>
              <a:rPr lang="es-VE" sz="2000" dirty="0"/>
              <a:t>los integrantes del Consejo Educativo, la Organización “Estudiante Loyola Amigo” (ELA) y de los docentes de los distintos niveles educativos.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94303" y="302964"/>
            <a:ext cx="7104185" cy="1143000"/>
          </a:xfrm>
        </p:spPr>
        <p:txBody>
          <a:bodyPr>
            <a:noAutofit/>
          </a:bodyPr>
          <a:lstStyle/>
          <a:p>
            <a:pPr lvl="0"/>
            <a:r>
              <a:rPr lang="es-VE" sz="2100" b="1" dirty="0" smtClean="0">
                <a:solidFill>
                  <a:srgbClr val="7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 3</a:t>
            </a:r>
            <a:r>
              <a:rPr lang="es-VE" sz="2100" b="1" dirty="0">
                <a:solidFill>
                  <a:srgbClr val="7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VE" sz="2100" b="1" dirty="0" smtClean="0">
                <a:solidFill>
                  <a:srgbClr val="7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Afianzar </a:t>
            </a:r>
            <a:r>
              <a:rPr lang="es-VE" sz="2100" b="1" dirty="0">
                <a:solidFill>
                  <a:srgbClr val="7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procesos de acompañamiento en lo espiritual, pedagógico, vocacional y cultural, para concretar las cuatro Cs en la realidad inmediata.</a:t>
            </a:r>
          </a:p>
        </p:txBody>
      </p:sp>
    </p:spTree>
    <p:extLst>
      <p:ext uri="{BB962C8B-B14F-4D97-AF65-F5344CB8AC3E}">
        <p14:creationId xmlns:p14="http://schemas.microsoft.com/office/powerpoint/2010/main" val="15401557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135549"/>
            <a:ext cx="9144000" cy="2145047"/>
          </a:xfrm>
          <a:solidFill>
            <a:srgbClr val="005400"/>
          </a:solidFill>
          <a:ln>
            <a:solidFill>
              <a:srgbClr val="005400"/>
            </a:solidFill>
          </a:ln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          COLEGIO GONZAGA</a:t>
            </a:r>
            <a:br>
              <a:rPr lang="es-ES" b="1" dirty="0" smtClean="0">
                <a:solidFill>
                  <a:schemeClr val="bg1"/>
                </a:solidFill>
              </a:rPr>
            </a:br>
            <a:r>
              <a:rPr lang="es-ES" b="1" dirty="0" smtClean="0">
                <a:solidFill>
                  <a:schemeClr val="bg1"/>
                </a:solidFill>
              </a:rPr>
              <a:t>         </a:t>
            </a:r>
            <a:r>
              <a:rPr lang="es-VE" b="1" dirty="0" smtClean="0">
                <a:solidFill>
                  <a:schemeClr val="bg1"/>
                </a:solidFill>
              </a:rPr>
              <a:t>Plan de Acción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0" name="Picture 4" descr="Resultado de imagen para colegio gonzag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6" y="2135549"/>
            <a:ext cx="1658836" cy="214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gonzagasoy.files.wordpress.com/2012/04/pict0033.jpg?w=700&amp;h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488" y="-1"/>
            <a:ext cx="3074279" cy="213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scontent-atl3-1.xx.fbcdn.net/v/t1.0-9/15036228_896510840483707_6678421283830256712_n.jpg?oh=b74c66b58ef23705529c211dc7aeec81&amp;oe=58BA6E2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6" y="0"/>
            <a:ext cx="2979681" cy="213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scontent-atl3-1.xx.fbcdn.net/v/t1.0-9/15073521_896513273816797_3484733235633462507_n.jpg?oh=ffb1d3e9150c2403dbd88b7e7184c5dd&amp;oe=58C3493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4" t="12813" r="1724" b="52244"/>
          <a:stretch/>
        </p:blipFill>
        <p:spPr bwMode="auto">
          <a:xfrm>
            <a:off x="-173421" y="4461640"/>
            <a:ext cx="9317421" cy="239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s://scontent-atl3-1.xx.fbcdn.net/v/t1.0-9/15055745_896512697150188_4236623811864649444_n.jpg?oh=d1c8b1f8dd83367560cd6ec5c2d127f8&amp;oe=58D3E8E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88" y="0"/>
            <a:ext cx="3080435" cy="214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82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3" name="explode.wav"/>
          </p:stSnd>
        </p:sndAc>
      </p:transition>
    </mc:Choice>
    <mc:Fallback xmlns="">
      <p:transition spd="slow">
        <p:fade/>
        <p:sndAc>
          <p:stSnd>
            <p:snd r:embed="rId9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colegio loyola gumilla maracaibo venezue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4 CuadroTexto"/>
          <p:cNvSpPr txBox="1"/>
          <p:nvPr/>
        </p:nvSpPr>
        <p:spPr>
          <a:xfrm>
            <a:off x="460375" y="30086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1209368" y="31933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8 Rectángulo redondeado"/>
          <p:cNvSpPr/>
          <p:nvPr/>
        </p:nvSpPr>
        <p:spPr>
          <a:xfrm>
            <a:off x="307975" y="1617785"/>
            <a:ext cx="4103251" cy="4983981"/>
          </a:xfrm>
          <a:prstGeom prst="roundRect">
            <a:avLst/>
          </a:prstGeom>
          <a:solidFill>
            <a:srgbClr val="005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000" dirty="0" smtClean="0"/>
              <a:t>Diseño </a:t>
            </a:r>
            <a:r>
              <a:rPr lang="es-VE" sz="2000" dirty="0"/>
              <a:t>y aplicación de instrumentos para </a:t>
            </a:r>
            <a:r>
              <a:rPr lang="es-VE" sz="2000" b="1" dirty="0" smtClean="0">
                <a:solidFill>
                  <a:srgbClr val="FFFF00"/>
                </a:solidFill>
              </a:rPr>
              <a:t>diagnóstico </a:t>
            </a:r>
            <a:r>
              <a:rPr lang="es-VE" sz="2000" b="1" dirty="0">
                <a:solidFill>
                  <a:srgbClr val="FFFF00"/>
                </a:solidFill>
              </a:rPr>
              <a:t>de los estudiantes </a:t>
            </a:r>
            <a:r>
              <a:rPr lang="es-VE" sz="2000" dirty="0"/>
              <a:t>en las dimensiones personal, familiar, comunitaria y académica.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000" dirty="0" smtClean="0"/>
              <a:t>Análisis </a:t>
            </a:r>
            <a:r>
              <a:rPr lang="es-VE" sz="2000" dirty="0"/>
              <a:t>y diseño de acciones para </a:t>
            </a:r>
            <a:r>
              <a:rPr lang="es-VE" sz="2000" b="1" dirty="0">
                <a:solidFill>
                  <a:srgbClr val="FFFF00"/>
                </a:solidFill>
              </a:rPr>
              <a:t>consolidar los aspectos positivos y </a:t>
            </a:r>
            <a:r>
              <a:rPr lang="es-VE" sz="2000" b="1" dirty="0" smtClean="0">
                <a:solidFill>
                  <a:srgbClr val="FFFF00"/>
                </a:solidFill>
              </a:rPr>
              <a:t>atender deficiencias </a:t>
            </a:r>
            <a:r>
              <a:rPr lang="es-VE" sz="2000" dirty="0"/>
              <a:t>que se identifiquen.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000" b="1" dirty="0" smtClean="0">
                <a:solidFill>
                  <a:srgbClr val="FFFF00"/>
                </a:solidFill>
              </a:rPr>
              <a:t>Seguimiento</a:t>
            </a:r>
            <a:r>
              <a:rPr lang="es-VE" sz="2000" dirty="0" smtClean="0"/>
              <a:t> </a:t>
            </a:r>
            <a:r>
              <a:rPr lang="es-VE" sz="2000" dirty="0"/>
              <a:t>continuo de las actividades surgidas del diagnóstico.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4622242" y="1577591"/>
            <a:ext cx="4170067" cy="5064367"/>
          </a:xfrm>
          <a:prstGeom prst="roundRect">
            <a:avLst/>
          </a:prstGeom>
          <a:solidFill>
            <a:srgbClr val="005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000" dirty="0" smtClean="0"/>
              <a:t>Promoción </a:t>
            </a:r>
            <a:r>
              <a:rPr lang="es-VE" sz="2000" dirty="0"/>
              <a:t>de experiencias </a:t>
            </a:r>
            <a:r>
              <a:rPr lang="es-VE" sz="2000" dirty="0" smtClean="0"/>
              <a:t>para desarrollar </a:t>
            </a:r>
            <a:r>
              <a:rPr lang="es-VE" sz="2000" b="1" dirty="0" smtClean="0">
                <a:solidFill>
                  <a:srgbClr val="FFFF00"/>
                </a:solidFill>
              </a:rPr>
              <a:t>la </a:t>
            </a:r>
            <a:r>
              <a:rPr lang="es-VE" sz="2000" b="1" dirty="0">
                <a:solidFill>
                  <a:srgbClr val="FFFF00"/>
                </a:solidFill>
              </a:rPr>
              <a:t>espiritualidad ignaciana</a:t>
            </a:r>
            <a:r>
              <a:rPr lang="es-VE" sz="2000" dirty="0"/>
              <a:t> entre el </a:t>
            </a:r>
            <a:r>
              <a:rPr lang="es-VE" sz="2000" dirty="0" smtClean="0"/>
              <a:t>personal: </a:t>
            </a:r>
            <a:r>
              <a:rPr lang="es-VE" sz="2000" dirty="0"/>
              <a:t>EE y otros eventos </a:t>
            </a:r>
            <a:r>
              <a:rPr lang="es-VE" sz="2000" dirty="0" smtClean="0"/>
              <a:t>que </a:t>
            </a:r>
            <a:r>
              <a:rPr lang="es-VE" sz="2000" dirty="0"/>
              <a:t>faciliten la vivencia espiritual.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000" dirty="0" smtClean="0"/>
              <a:t>Desarrollo </a:t>
            </a:r>
            <a:r>
              <a:rPr lang="es-VE" sz="2000" dirty="0"/>
              <a:t>de actividades de formación con </a:t>
            </a:r>
            <a:r>
              <a:rPr lang="es-VE" sz="2000" dirty="0" smtClean="0"/>
              <a:t>los docentes </a:t>
            </a:r>
            <a:r>
              <a:rPr lang="es-VE" sz="2000" dirty="0"/>
              <a:t>para estudiar las </a:t>
            </a:r>
            <a:r>
              <a:rPr lang="es-VE" sz="2000" b="1" dirty="0">
                <a:solidFill>
                  <a:srgbClr val="FFFF00"/>
                </a:solidFill>
              </a:rPr>
              <a:t>implicaciones de </a:t>
            </a:r>
            <a:r>
              <a:rPr lang="es-VE" sz="2000" b="1" dirty="0" smtClean="0">
                <a:solidFill>
                  <a:srgbClr val="FFFF00"/>
                </a:solidFill>
              </a:rPr>
              <a:t>la </a:t>
            </a:r>
            <a:r>
              <a:rPr lang="es-VE" sz="2000" b="1" dirty="0">
                <a:solidFill>
                  <a:srgbClr val="FFFF00"/>
                </a:solidFill>
              </a:rPr>
              <a:t>Pedagogía Ignaciana </a:t>
            </a:r>
            <a:r>
              <a:rPr lang="es-VE" sz="2000" dirty="0"/>
              <a:t>y reflexionar </a:t>
            </a:r>
            <a:r>
              <a:rPr lang="es-VE" sz="2000" dirty="0" smtClean="0"/>
              <a:t>su </a:t>
            </a:r>
            <a:r>
              <a:rPr lang="es-VE" sz="2000" b="1" dirty="0" smtClean="0">
                <a:solidFill>
                  <a:srgbClr val="FFFF00"/>
                </a:solidFill>
              </a:rPr>
              <a:t>concreción en la práctica.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000" b="1" dirty="0" smtClean="0">
                <a:solidFill>
                  <a:srgbClr val="FFFF00"/>
                </a:solidFill>
              </a:rPr>
              <a:t>Revisión </a:t>
            </a:r>
            <a:r>
              <a:rPr lang="es-VE" sz="2000" b="1" dirty="0">
                <a:solidFill>
                  <a:srgbClr val="FFFF00"/>
                </a:solidFill>
              </a:rPr>
              <a:t>periódica </a:t>
            </a:r>
            <a:r>
              <a:rPr lang="es-VE" sz="2000" b="1" dirty="0" smtClean="0">
                <a:solidFill>
                  <a:srgbClr val="FFFF00"/>
                </a:solidFill>
              </a:rPr>
              <a:t>del </a:t>
            </a:r>
            <a:r>
              <a:rPr lang="es-VE" sz="2000" b="1" dirty="0">
                <a:solidFill>
                  <a:srgbClr val="FFFF00"/>
                </a:solidFill>
              </a:rPr>
              <a:t>trabajo con los estudiantes </a:t>
            </a:r>
            <a:r>
              <a:rPr lang="es-VE" sz="2000" dirty="0" smtClean="0"/>
              <a:t>en todas las áreas, grados y niveles.</a:t>
            </a:r>
            <a:endParaRPr lang="es-VE" sz="20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07974" y="342245"/>
            <a:ext cx="3956115" cy="866286"/>
          </a:xfrm>
        </p:spPr>
        <p:txBody>
          <a:bodyPr>
            <a:noAutofit/>
          </a:bodyPr>
          <a:lstStyle/>
          <a:p>
            <a:pPr lvl="0"/>
            <a:r>
              <a:rPr lang="es-VE" sz="2400" b="1" dirty="0" smtClean="0">
                <a:solidFill>
                  <a:srgbClr val="00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 1</a:t>
            </a:r>
            <a:r>
              <a:rPr lang="es-VE" sz="2400" b="1" dirty="0">
                <a:solidFill>
                  <a:srgbClr val="00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VE" sz="2400" b="1" dirty="0" smtClean="0">
                <a:solidFill>
                  <a:srgbClr val="00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Elaborar </a:t>
            </a:r>
            <a:r>
              <a:rPr lang="es-VE" sz="2400" b="1" dirty="0">
                <a:solidFill>
                  <a:srgbClr val="00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diagnóstico de la situación académica.</a:t>
            </a:r>
          </a:p>
        </p:txBody>
      </p:sp>
      <p:sp>
        <p:nvSpPr>
          <p:cNvPr id="10" name="Título 3"/>
          <p:cNvSpPr txBox="1">
            <a:spLocks/>
          </p:cNvSpPr>
          <p:nvPr/>
        </p:nvSpPr>
        <p:spPr>
          <a:xfrm>
            <a:off x="4592099" y="342245"/>
            <a:ext cx="4200210" cy="1001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sz="2400" b="1" dirty="0" smtClean="0">
                <a:solidFill>
                  <a:srgbClr val="00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 2</a:t>
            </a:r>
            <a:r>
              <a:rPr lang="es-VE" sz="2400" b="1" dirty="0">
                <a:solidFill>
                  <a:srgbClr val="00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Promover la identidad ignaciana entre los </a:t>
            </a:r>
            <a:r>
              <a:rPr lang="es-VE" sz="2400" b="1" dirty="0" smtClean="0">
                <a:solidFill>
                  <a:srgbClr val="00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miembros </a:t>
            </a:r>
            <a:r>
              <a:rPr lang="es-VE" sz="2400" b="1" dirty="0">
                <a:solidFill>
                  <a:srgbClr val="00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comunidad educativa.</a:t>
            </a:r>
          </a:p>
        </p:txBody>
      </p:sp>
    </p:spTree>
    <p:extLst>
      <p:ext uri="{BB962C8B-B14F-4D97-AF65-F5344CB8AC3E}">
        <p14:creationId xmlns:p14="http://schemas.microsoft.com/office/powerpoint/2010/main" val="304735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colegio loyola gumilla maracaibo venezue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4 CuadroTexto"/>
          <p:cNvSpPr txBox="1"/>
          <p:nvPr/>
        </p:nvSpPr>
        <p:spPr>
          <a:xfrm>
            <a:off x="460375" y="30086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1209368" y="31933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8 Rectángulo redondeado"/>
          <p:cNvSpPr/>
          <p:nvPr/>
        </p:nvSpPr>
        <p:spPr>
          <a:xfrm>
            <a:off x="307975" y="1617785"/>
            <a:ext cx="4103251" cy="4983981"/>
          </a:xfrm>
          <a:prstGeom prst="roundRect">
            <a:avLst/>
          </a:prstGeom>
          <a:solidFill>
            <a:srgbClr val="005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000" dirty="0" smtClean="0"/>
              <a:t>Identificación </a:t>
            </a:r>
            <a:r>
              <a:rPr lang="es-VE" sz="2000" dirty="0"/>
              <a:t>de las diferentes </a:t>
            </a:r>
            <a:r>
              <a:rPr lang="es-VE" sz="2000" b="1" dirty="0">
                <a:solidFill>
                  <a:srgbClr val="FFFF00"/>
                </a:solidFill>
              </a:rPr>
              <a:t>funciones y tareas </a:t>
            </a:r>
            <a:r>
              <a:rPr lang="es-VE" sz="2000" dirty="0"/>
              <a:t>de los miembros del </a:t>
            </a:r>
            <a:r>
              <a:rPr lang="es-VE" sz="2000" b="1" dirty="0">
                <a:solidFill>
                  <a:srgbClr val="FFFF00"/>
                </a:solidFill>
              </a:rPr>
              <a:t>equipo </a:t>
            </a:r>
            <a:r>
              <a:rPr lang="es-VE" sz="2000" b="1" dirty="0" smtClean="0">
                <a:solidFill>
                  <a:srgbClr val="FFFF00"/>
                </a:solidFill>
              </a:rPr>
              <a:t>académico. </a:t>
            </a:r>
            <a:endParaRPr lang="es-VE" sz="2000" b="1" dirty="0">
              <a:solidFill>
                <a:srgbClr val="FFFF00"/>
              </a:solidFill>
            </a:endParaRP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000" dirty="0" smtClean="0"/>
              <a:t>Organización </a:t>
            </a:r>
            <a:r>
              <a:rPr lang="es-VE" sz="2000" b="1" dirty="0">
                <a:solidFill>
                  <a:srgbClr val="FFFF00"/>
                </a:solidFill>
              </a:rPr>
              <a:t>del cronograma de actividades y sus </a:t>
            </a:r>
            <a:r>
              <a:rPr lang="es-VE" sz="2000" b="1" dirty="0" smtClean="0">
                <a:solidFill>
                  <a:srgbClr val="FFFF00"/>
                </a:solidFill>
              </a:rPr>
              <a:t>responsables</a:t>
            </a:r>
            <a:r>
              <a:rPr lang="es-VE" sz="2000" dirty="0" smtClean="0"/>
              <a:t> </a:t>
            </a:r>
            <a:r>
              <a:rPr lang="es-VE" sz="2000" dirty="0"/>
              <a:t>en </a:t>
            </a:r>
            <a:r>
              <a:rPr lang="es-VE" sz="2000" dirty="0" smtClean="0"/>
              <a:t>las comisiones pedagógicas. 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000" dirty="0" smtClean="0"/>
              <a:t>Desarrollo </a:t>
            </a:r>
            <a:r>
              <a:rPr lang="es-VE" sz="2000" dirty="0"/>
              <a:t>de </a:t>
            </a:r>
            <a:r>
              <a:rPr lang="es-VE" sz="2000" b="1" dirty="0">
                <a:solidFill>
                  <a:srgbClr val="FFFF00"/>
                </a:solidFill>
              </a:rPr>
              <a:t>círculos de estudios </a:t>
            </a:r>
            <a:r>
              <a:rPr lang="es-VE" sz="2000" dirty="0"/>
              <a:t>semanales sobre temas de interés con el </a:t>
            </a:r>
            <a:r>
              <a:rPr lang="es-VE" sz="2000" b="1" dirty="0">
                <a:solidFill>
                  <a:srgbClr val="FFFF00"/>
                </a:solidFill>
              </a:rPr>
              <a:t>equipo académico</a:t>
            </a:r>
            <a:r>
              <a:rPr lang="es-VE" sz="2000" dirty="0"/>
              <a:t> </a:t>
            </a:r>
            <a:r>
              <a:rPr lang="es-VE" sz="2000" dirty="0" smtClean="0"/>
              <a:t>(comisiones </a:t>
            </a:r>
            <a:r>
              <a:rPr lang="es-VE" sz="2000" dirty="0"/>
              <a:t>pedagógicas de primaria y secundaria y subdirección académica)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4622242" y="1617785"/>
            <a:ext cx="4170067" cy="4983981"/>
          </a:xfrm>
          <a:prstGeom prst="roundRect">
            <a:avLst/>
          </a:prstGeom>
          <a:solidFill>
            <a:srgbClr val="005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000" dirty="0" smtClean="0"/>
              <a:t>Implementación </a:t>
            </a:r>
            <a:r>
              <a:rPr lang="es-VE" sz="2000" dirty="0"/>
              <a:t>de un </a:t>
            </a:r>
            <a:r>
              <a:rPr lang="es-VE" sz="2000" b="1" dirty="0" smtClean="0">
                <a:solidFill>
                  <a:srgbClr val="FFFF00"/>
                </a:solidFill>
              </a:rPr>
              <a:t>Plan </a:t>
            </a:r>
            <a:r>
              <a:rPr lang="es-VE" sz="2000" b="1" dirty="0">
                <a:solidFill>
                  <a:srgbClr val="FFFF00"/>
                </a:solidFill>
              </a:rPr>
              <a:t>de </a:t>
            </a:r>
            <a:r>
              <a:rPr lang="es-VE" sz="2000" b="1" dirty="0" smtClean="0">
                <a:solidFill>
                  <a:srgbClr val="FFFF00"/>
                </a:solidFill>
              </a:rPr>
              <a:t>Formación Socio-Política </a:t>
            </a:r>
            <a:r>
              <a:rPr lang="es-VE" sz="2000" dirty="0"/>
              <a:t>en colaboración con el Centro </a:t>
            </a:r>
            <a:r>
              <a:rPr lang="es-VE" sz="2000" dirty="0" err="1"/>
              <a:t>Gumilla</a:t>
            </a:r>
            <a:r>
              <a:rPr lang="es-VE" sz="2000" dirty="0"/>
              <a:t>, para directivos, pastoralistas y profesores de ciencias sociales. 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07975" y="496712"/>
            <a:ext cx="4103252" cy="866286"/>
          </a:xfrm>
        </p:spPr>
        <p:txBody>
          <a:bodyPr>
            <a:noAutofit/>
          </a:bodyPr>
          <a:lstStyle/>
          <a:p>
            <a:pPr lvl="0"/>
            <a:r>
              <a:rPr lang="es-VE" sz="2400" b="1" dirty="0" smtClean="0">
                <a:solidFill>
                  <a:srgbClr val="00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 3</a:t>
            </a:r>
            <a:r>
              <a:rPr lang="es-VE" sz="2400" b="1" dirty="0">
                <a:solidFill>
                  <a:srgbClr val="00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VE" sz="2400" b="1" dirty="0" smtClean="0">
                <a:solidFill>
                  <a:srgbClr val="00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Fortalecer </a:t>
            </a:r>
            <a:r>
              <a:rPr lang="es-VE" sz="2400" b="1" dirty="0">
                <a:solidFill>
                  <a:srgbClr val="00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organizativa y pedagógicamente el equipo académico.</a:t>
            </a:r>
          </a:p>
        </p:txBody>
      </p:sp>
      <p:sp>
        <p:nvSpPr>
          <p:cNvPr id="10" name="Título 3"/>
          <p:cNvSpPr txBox="1">
            <a:spLocks/>
          </p:cNvSpPr>
          <p:nvPr/>
        </p:nvSpPr>
        <p:spPr>
          <a:xfrm>
            <a:off x="4592099" y="342245"/>
            <a:ext cx="4200210" cy="1001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sz="2400" b="1" dirty="0" smtClean="0">
                <a:solidFill>
                  <a:srgbClr val="00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 4</a:t>
            </a:r>
            <a:r>
              <a:rPr lang="es-VE" sz="2400" b="1" dirty="0">
                <a:solidFill>
                  <a:srgbClr val="00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VE" sz="2400" b="1" dirty="0" smtClean="0">
                <a:solidFill>
                  <a:srgbClr val="00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Desarrollar </a:t>
            </a:r>
            <a:r>
              <a:rPr lang="es-VE" sz="2400" b="1" dirty="0">
                <a:solidFill>
                  <a:srgbClr val="00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visión crítico-reflexiva de la realidad socio-política del país.</a:t>
            </a:r>
          </a:p>
        </p:txBody>
      </p:sp>
    </p:spTree>
    <p:extLst>
      <p:ext uri="{BB962C8B-B14F-4D97-AF65-F5344CB8AC3E}">
        <p14:creationId xmlns:p14="http://schemas.microsoft.com/office/powerpoint/2010/main" val="975983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135549"/>
            <a:ext cx="9144000" cy="2145047"/>
          </a:xfrm>
          <a:solidFill>
            <a:srgbClr val="C04E00"/>
          </a:solidFill>
          <a:ln>
            <a:solidFill>
              <a:srgbClr val="005400"/>
            </a:solidFill>
          </a:ln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                    INSTITUTO </a:t>
            </a:r>
            <a:r>
              <a:rPr lang="es-ES" sz="3200" b="1" dirty="0">
                <a:solidFill>
                  <a:schemeClr val="bg1"/>
                </a:solidFill>
              </a:rPr>
              <a:t>TÉCNICO JESÚS OBRERO </a:t>
            </a:r>
            <a:r>
              <a:rPr lang="es-ES" sz="3200" b="1" dirty="0" smtClean="0">
                <a:solidFill>
                  <a:schemeClr val="bg1"/>
                </a:solidFill>
              </a:rPr>
              <a:t/>
            </a:r>
            <a:br>
              <a:rPr lang="es-ES" sz="3200" b="1" dirty="0" smtClean="0">
                <a:solidFill>
                  <a:schemeClr val="bg1"/>
                </a:solidFill>
              </a:rPr>
            </a:br>
            <a:r>
              <a:rPr lang="es-ES" sz="3200" b="1" dirty="0" smtClean="0">
                <a:solidFill>
                  <a:schemeClr val="bg1"/>
                </a:solidFill>
              </a:rPr>
              <a:t>                    ESCUELA</a:t>
            </a:r>
            <a:r>
              <a:rPr lang="es-ES" sz="4000" b="1" dirty="0">
                <a:solidFill>
                  <a:schemeClr val="bg1"/>
                </a:solidFill>
              </a:rPr>
              <a:t/>
            </a:r>
            <a:br>
              <a:rPr lang="es-ES" sz="4000" b="1" dirty="0">
                <a:solidFill>
                  <a:schemeClr val="bg1"/>
                </a:solidFill>
              </a:rPr>
            </a:br>
            <a:r>
              <a:rPr lang="es-ES" sz="4000" b="1" dirty="0" smtClean="0">
                <a:solidFill>
                  <a:schemeClr val="bg1"/>
                </a:solidFill>
              </a:rPr>
              <a:t>                 </a:t>
            </a:r>
            <a:r>
              <a:rPr lang="es-VE" sz="4000" b="1" dirty="0" smtClean="0">
                <a:solidFill>
                  <a:schemeClr val="bg1"/>
                </a:solidFill>
              </a:rPr>
              <a:t>Plan </a:t>
            </a:r>
            <a:r>
              <a:rPr lang="es-VE" sz="4000" b="1" dirty="0">
                <a:solidFill>
                  <a:schemeClr val="bg1"/>
                </a:solidFill>
              </a:rPr>
              <a:t>de </a:t>
            </a:r>
            <a:r>
              <a:rPr lang="es-VE" sz="4000" b="1" dirty="0" smtClean="0">
                <a:solidFill>
                  <a:schemeClr val="bg1"/>
                </a:solidFill>
              </a:rPr>
              <a:t>Acción</a:t>
            </a:r>
            <a:endParaRPr lang="es-ES" sz="4000" dirty="0">
              <a:solidFill>
                <a:schemeClr val="bg1"/>
              </a:solidFill>
            </a:endParaRPr>
          </a:p>
        </p:txBody>
      </p:sp>
      <p:pic>
        <p:nvPicPr>
          <p:cNvPr id="8" name="Picture 2" descr="Resultado de imagen para itj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74" y="2135549"/>
            <a:ext cx="2148635" cy="219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Resultado de imagen para itj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591" y="0"/>
            <a:ext cx="2512409" cy="213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ompartir #ITJO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4" b="16539"/>
          <a:stretch/>
        </p:blipFill>
        <p:spPr bwMode="auto">
          <a:xfrm>
            <a:off x="0" y="0"/>
            <a:ext cx="2401031" cy="213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Resultado de imagen para itj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1" b="12240"/>
          <a:stretch/>
        </p:blipFill>
        <p:spPr bwMode="auto">
          <a:xfrm>
            <a:off x="2401031" y="0"/>
            <a:ext cx="2269123" cy="213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6" t="25846" r="30543"/>
          <a:stretch/>
        </p:blipFill>
        <p:spPr bwMode="auto">
          <a:xfrm>
            <a:off x="4572000" y="0"/>
            <a:ext cx="2396359" cy="213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Resultado de imagen para 23 DE ENERO SECTOR f FOTO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" t="13682" r="391" b="38149"/>
          <a:stretch/>
        </p:blipFill>
        <p:spPr bwMode="auto">
          <a:xfrm>
            <a:off x="1" y="4271098"/>
            <a:ext cx="9144000" cy="258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83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3" name="applause.wav"/>
          </p:stSnd>
        </p:sndAc>
      </p:transition>
    </mc:Choice>
    <mc:Fallback xmlns="">
      <p:transition spd="slow">
        <p:fade/>
        <p:sndAc>
          <p:stSnd>
            <p:snd r:embed="rId10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colegio loyola gumilla maracaibo venezue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4 CuadroTexto"/>
          <p:cNvSpPr txBox="1"/>
          <p:nvPr/>
        </p:nvSpPr>
        <p:spPr>
          <a:xfrm>
            <a:off x="460375" y="30086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1209368" y="31933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8 Rectángulo redondeado"/>
          <p:cNvSpPr/>
          <p:nvPr/>
        </p:nvSpPr>
        <p:spPr>
          <a:xfrm>
            <a:off x="738380" y="1876097"/>
            <a:ext cx="7561559" cy="4404124"/>
          </a:xfrm>
          <a:prstGeom prst="roundRect">
            <a:avLst/>
          </a:prstGeom>
          <a:solidFill>
            <a:srgbClr val="C04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100" dirty="0" smtClean="0"/>
              <a:t>Campaña </a:t>
            </a:r>
            <a:r>
              <a:rPr lang="es-VE" sz="2100" dirty="0"/>
              <a:t>de </a:t>
            </a:r>
            <a:r>
              <a:rPr lang="es-VE" sz="2100" b="1" dirty="0">
                <a:solidFill>
                  <a:srgbClr val="FFFF00"/>
                </a:solidFill>
              </a:rPr>
              <a:t>difusión del Proyecto Educativo y el PEIC </a:t>
            </a:r>
            <a:r>
              <a:rPr lang="es-VE" sz="2100" dirty="0"/>
              <a:t>a los padres, representantes y demás miembros de la comunidad educativa.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100" b="1" dirty="0" smtClean="0">
                <a:solidFill>
                  <a:srgbClr val="FFFF00"/>
                </a:solidFill>
              </a:rPr>
              <a:t>Revisión </a:t>
            </a:r>
            <a:r>
              <a:rPr lang="es-VE" sz="2100" b="1" dirty="0">
                <a:solidFill>
                  <a:srgbClr val="FFFF00"/>
                </a:solidFill>
              </a:rPr>
              <a:t>y actualización de las propuestas curriculares de las áreas</a:t>
            </a:r>
            <a:r>
              <a:rPr lang="es-VE" sz="2100" dirty="0"/>
              <a:t>: Ser, Vivir, Formación Humana Cristiana, Educación para las Artes, Comercio, Pintura, Expresar y Crear, y de Danza y Expresión Corporal.</a:t>
            </a:r>
            <a:endParaRPr lang="es-VE" sz="2100" dirty="0">
              <a:solidFill>
                <a:schemeClr val="bg1"/>
              </a:solidFill>
            </a:endParaRP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100" b="1" dirty="0" smtClean="0">
                <a:solidFill>
                  <a:srgbClr val="FFFF00"/>
                </a:solidFill>
              </a:rPr>
              <a:t>Acompañamiento </a:t>
            </a:r>
            <a:r>
              <a:rPr lang="es-VE" sz="2100" b="1" dirty="0">
                <a:solidFill>
                  <a:srgbClr val="FFFF00"/>
                </a:solidFill>
              </a:rPr>
              <a:t>pedagógico y Cura </a:t>
            </a:r>
            <a:r>
              <a:rPr lang="es-VE" sz="2100" b="1" dirty="0" err="1">
                <a:solidFill>
                  <a:srgbClr val="FFFF00"/>
                </a:solidFill>
              </a:rPr>
              <a:t>Personalis</a:t>
            </a:r>
            <a:r>
              <a:rPr lang="es-VE" sz="2100" b="1" dirty="0">
                <a:solidFill>
                  <a:srgbClr val="FFFF00"/>
                </a:solidFill>
              </a:rPr>
              <a:t> </a:t>
            </a:r>
            <a:r>
              <a:rPr lang="es-VE" sz="2100" dirty="0"/>
              <a:t>sistemáticos. 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100" dirty="0" smtClean="0"/>
              <a:t>Fortalecimiento </a:t>
            </a:r>
            <a:r>
              <a:rPr lang="es-VE" sz="2100" dirty="0"/>
              <a:t>de </a:t>
            </a:r>
            <a:r>
              <a:rPr lang="es-VE" sz="2100" b="1" dirty="0">
                <a:solidFill>
                  <a:srgbClr val="FFFF00"/>
                </a:solidFill>
              </a:rPr>
              <a:t>la  articulación Pedagogía-Pastoral</a:t>
            </a:r>
            <a:r>
              <a:rPr lang="es-VE" sz="2100" dirty="0"/>
              <a:t> atendiendo al pluralismo cultural y afianzando la fe cristiana.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38380" y="622649"/>
            <a:ext cx="7561559" cy="866286"/>
          </a:xfrm>
        </p:spPr>
        <p:txBody>
          <a:bodyPr>
            <a:noAutofit/>
          </a:bodyPr>
          <a:lstStyle/>
          <a:p>
            <a:pPr lvl="0"/>
            <a:r>
              <a:rPr lang="es-VE" sz="2200" b="1" spc="-30" dirty="0" smtClean="0">
                <a:solidFill>
                  <a:srgbClr val="C04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 1</a:t>
            </a:r>
            <a:r>
              <a:rPr lang="es-VE" sz="2200" b="1" spc="-30" dirty="0">
                <a:solidFill>
                  <a:srgbClr val="C04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VE" sz="2200" b="1" spc="-30" dirty="0" smtClean="0">
                <a:solidFill>
                  <a:srgbClr val="C04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Favorecer </a:t>
            </a:r>
            <a:r>
              <a:rPr lang="es-VE" sz="2200" b="1" spc="-30" dirty="0">
                <a:solidFill>
                  <a:srgbClr val="C04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Identidad Ignaciana con propuestas curriculares, que consideren, entre otras novedades, la inteligencia emocional y la espiritual.</a:t>
            </a:r>
          </a:p>
        </p:txBody>
      </p:sp>
    </p:spTree>
    <p:extLst>
      <p:ext uri="{BB962C8B-B14F-4D97-AF65-F5344CB8AC3E}">
        <p14:creationId xmlns:p14="http://schemas.microsoft.com/office/powerpoint/2010/main" val="2231514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colegio loyola gumilla maracaibo venezue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4 CuadroTexto"/>
          <p:cNvSpPr txBox="1"/>
          <p:nvPr/>
        </p:nvSpPr>
        <p:spPr>
          <a:xfrm>
            <a:off x="460375" y="30086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1209368" y="31933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8 Rectángulo redondeado"/>
          <p:cNvSpPr/>
          <p:nvPr/>
        </p:nvSpPr>
        <p:spPr>
          <a:xfrm>
            <a:off x="945931" y="1765737"/>
            <a:ext cx="7157545" cy="4514483"/>
          </a:xfrm>
          <a:prstGeom prst="roundRect">
            <a:avLst/>
          </a:prstGeom>
          <a:solidFill>
            <a:srgbClr val="C04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100" dirty="0" smtClean="0"/>
              <a:t>Oferta </a:t>
            </a:r>
            <a:r>
              <a:rPr lang="es-VE" sz="2100" dirty="0"/>
              <a:t>de </a:t>
            </a:r>
            <a:r>
              <a:rPr lang="es-VE" sz="2100" b="1" dirty="0">
                <a:solidFill>
                  <a:srgbClr val="FFFF00"/>
                </a:solidFill>
              </a:rPr>
              <a:t>espacios de formación </a:t>
            </a:r>
            <a:r>
              <a:rPr lang="es-VE" sz="2100" dirty="0"/>
              <a:t>internos y externos acordes con las </a:t>
            </a:r>
            <a:r>
              <a:rPr lang="es-VE" sz="2100" b="1" dirty="0">
                <a:solidFill>
                  <a:srgbClr val="FFFF00"/>
                </a:solidFill>
              </a:rPr>
              <a:t>necesidades profesionales y personales</a:t>
            </a:r>
            <a:r>
              <a:rPr lang="es-VE" sz="2100" dirty="0"/>
              <a:t> de los distintos miembros (docentes, padres y representantes, alumnos). 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100" dirty="0" smtClean="0"/>
              <a:t>Planificación </a:t>
            </a:r>
            <a:r>
              <a:rPr lang="es-VE" sz="2100" dirty="0"/>
              <a:t>de un </a:t>
            </a:r>
            <a:r>
              <a:rPr lang="es-VE" sz="2100" b="1" dirty="0" smtClean="0">
                <a:solidFill>
                  <a:srgbClr val="FFFF00"/>
                </a:solidFill>
              </a:rPr>
              <a:t>“refrescamiento</a:t>
            </a:r>
            <a:r>
              <a:rPr lang="es-VE" sz="2100" b="1" dirty="0">
                <a:solidFill>
                  <a:srgbClr val="FFFF00"/>
                </a:solidFill>
              </a:rPr>
              <a:t>” del Paradigma de Pedagogía Ignaciana</a:t>
            </a:r>
            <a:r>
              <a:rPr lang="es-VE" sz="2100" dirty="0"/>
              <a:t> y los momentos del Paradigma.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100" dirty="0" smtClean="0"/>
              <a:t>Acompañamiento </a:t>
            </a:r>
            <a:r>
              <a:rPr lang="es-VE" sz="2100" dirty="0"/>
              <a:t>del desarrollo de </a:t>
            </a:r>
            <a:r>
              <a:rPr lang="es-VE" sz="2100" b="1" dirty="0" smtClean="0">
                <a:solidFill>
                  <a:srgbClr val="FFFF00"/>
                </a:solidFill>
              </a:rPr>
              <a:t>experiencias significativas</a:t>
            </a:r>
            <a:r>
              <a:rPr lang="es-VE" sz="2100" b="1" dirty="0">
                <a:solidFill>
                  <a:srgbClr val="FFFF00"/>
                </a:solidFill>
              </a:rPr>
              <a:t>.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100" dirty="0" smtClean="0"/>
              <a:t>Momentos </a:t>
            </a:r>
            <a:r>
              <a:rPr lang="es-VE" sz="2100" dirty="0"/>
              <a:t>y espacios de </a:t>
            </a:r>
            <a:r>
              <a:rPr lang="es-VE" sz="2100" b="1" dirty="0" smtClean="0">
                <a:solidFill>
                  <a:srgbClr val="FFFF00"/>
                </a:solidFill>
              </a:rPr>
              <a:t>evaluación institucional</a:t>
            </a:r>
            <a:r>
              <a:rPr lang="es-VE" sz="2100" dirty="0"/>
              <a:t>.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100" dirty="0" smtClean="0"/>
              <a:t>Apertura </a:t>
            </a:r>
            <a:r>
              <a:rPr lang="es-VE" sz="2100" dirty="0"/>
              <a:t>a programas y proyectos que impacten positivamente la </a:t>
            </a:r>
            <a:r>
              <a:rPr lang="es-VE" sz="2100" b="1" dirty="0">
                <a:solidFill>
                  <a:srgbClr val="FFFF00"/>
                </a:solidFill>
              </a:rPr>
              <a:t>calidad de la formación</a:t>
            </a:r>
            <a:r>
              <a:rPr lang="es-VE" sz="2100" dirty="0"/>
              <a:t>. 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66718" y="558201"/>
            <a:ext cx="7561559" cy="866286"/>
          </a:xfrm>
        </p:spPr>
        <p:txBody>
          <a:bodyPr>
            <a:noAutofit/>
          </a:bodyPr>
          <a:lstStyle/>
          <a:p>
            <a:pPr lvl="0"/>
            <a:r>
              <a:rPr lang="es-VE" sz="2200" b="1" spc="-30" dirty="0" smtClean="0">
                <a:solidFill>
                  <a:srgbClr val="C04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 2</a:t>
            </a:r>
            <a:r>
              <a:rPr lang="es-VE" sz="2200" b="1" spc="-30" dirty="0">
                <a:solidFill>
                  <a:srgbClr val="C04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VE" sz="2200" b="1" spc="-30" dirty="0" smtClean="0">
                <a:solidFill>
                  <a:srgbClr val="C04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Brindar </a:t>
            </a:r>
            <a:r>
              <a:rPr lang="es-VE" sz="2200" b="1" spc="-30" dirty="0">
                <a:solidFill>
                  <a:srgbClr val="C04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espacios de formación que permitan una cultura evaluativa y de renovación, para afrontar nuevas formas de aprender y pensar. </a:t>
            </a:r>
          </a:p>
        </p:txBody>
      </p:sp>
    </p:spTree>
    <p:extLst>
      <p:ext uri="{BB962C8B-B14F-4D97-AF65-F5344CB8AC3E}">
        <p14:creationId xmlns:p14="http://schemas.microsoft.com/office/powerpoint/2010/main" val="265388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96848"/>
            <a:ext cx="7220607" cy="1008112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s-ES_tradnl" sz="4000" b="1" dirty="0" smtClean="0">
                <a:solidFill>
                  <a:schemeClr val="bg1"/>
                </a:solidFill>
              </a:rPr>
              <a:t>Colegio San Ignacio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079480" y="2529492"/>
            <a:ext cx="6834968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300" b="1" dirty="0">
                <a:latin typeface="Arial" panose="020B0604020202020204" pitchFamily="34" charset="0"/>
              </a:rPr>
              <a:t>Ser una institución educativa </a:t>
            </a:r>
            <a:r>
              <a:rPr lang="es-VE" sz="2300" b="1" dirty="0">
                <a:solidFill>
                  <a:srgbClr val="8A0000"/>
                </a:solidFill>
                <a:latin typeface="Arial" panose="020B0604020202020204" pitchFamily="34" charset="0"/>
              </a:rPr>
              <a:t>identificada con las características de la educación de la Compañía de Jesús,</a:t>
            </a:r>
            <a:r>
              <a:rPr lang="es-VE" sz="2300" b="1" dirty="0">
                <a:solidFill>
                  <a:srgbClr val="005800"/>
                </a:solidFill>
                <a:latin typeface="Arial" panose="020B0604020202020204" pitchFamily="34" charset="0"/>
              </a:rPr>
              <a:t> </a:t>
            </a:r>
            <a:r>
              <a:rPr lang="es-VE" sz="2300" b="1" dirty="0">
                <a:solidFill>
                  <a:srgbClr val="005400"/>
                </a:solidFill>
                <a:latin typeface="Arial" panose="020B0604020202020204" pitchFamily="34" charset="0"/>
              </a:rPr>
              <a:t>que promueva líderes con una sólida formación académica </a:t>
            </a:r>
            <a:r>
              <a:rPr lang="es-VE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y una profunda experiencia de fe en Jesucristo, </a:t>
            </a:r>
            <a:r>
              <a:rPr lang="es-VE" sz="2300" b="1" dirty="0">
                <a:solidFill>
                  <a:srgbClr val="C04E00"/>
                </a:solidFill>
                <a:latin typeface="Arial" panose="020B0604020202020204" pitchFamily="34" charset="0"/>
              </a:rPr>
              <a:t>comprometidos como miembros de la </a:t>
            </a:r>
            <a:r>
              <a:rPr lang="es-VE" sz="2300" b="1" dirty="0" smtClean="0">
                <a:solidFill>
                  <a:srgbClr val="C04E00"/>
                </a:solidFill>
                <a:latin typeface="Arial" panose="020B0604020202020204" pitchFamily="34" charset="0"/>
              </a:rPr>
              <a:t>Iglesia  al </a:t>
            </a:r>
            <a:r>
              <a:rPr lang="es-VE" sz="2300" b="1" dirty="0">
                <a:solidFill>
                  <a:srgbClr val="C04E00"/>
                </a:solidFill>
                <a:latin typeface="Arial" panose="020B0604020202020204" pitchFamily="34" charset="0"/>
              </a:rPr>
              <a:t>servicio de los demás.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s-VE" sz="2200" b="1" dirty="0" smtClean="0"/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2426109" y="1709702"/>
            <a:ext cx="4141709" cy="72321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3200" b="1" dirty="0" smtClean="0">
                <a:solidFill>
                  <a:schemeClr val="accent1">
                    <a:lumMod val="75000"/>
                  </a:schemeClr>
                </a:solidFill>
              </a:rPr>
              <a:t>Nuestra Visión</a:t>
            </a:r>
            <a:endParaRPr lang="es-E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Resultado de imagen para colegio san ignacio fo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874" y="5187325"/>
            <a:ext cx="2970089" cy="167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para colegio san ignacio fot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07" y="230218"/>
            <a:ext cx="1789735" cy="199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 descr="C:\Users\Maritza\Dropbox\Fotos e imágenes\San Ignacio 2\Imagen 24 Villa Piscina)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3" r="719"/>
          <a:stretch/>
        </p:blipFill>
        <p:spPr bwMode="auto">
          <a:xfrm>
            <a:off x="-22272" y="5217232"/>
            <a:ext cx="2225773" cy="167067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" name="Imagen 12" descr="http://4.bp.blogspot.com/-hItVrohoaPg/VBoY_K2z6hI/AAAAAAAAAHE/lhQvMNfw5hM/s1600/COLEGIO%2B4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/>
          <a:stretch/>
        </p:blipFill>
        <p:spPr bwMode="auto">
          <a:xfrm>
            <a:off x="4496963" y="5187326"/>
            <a:ext cx="2357510" cy="167067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n 14" descr="C:\Users\Maritza\Dropbox\GIAN - Personal\OSCASI Fotos\voluntariado (2)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473" y="5187325"/>
            <a:ext cx="2289526" cy="1657651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8684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colegio loyola gumilla maracaibo venezue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4 CuadroTexto"/>
          <p:cNvSpPr txBox="1"/>
          <p:nvPr/>
        </p:nvSpPr>
        <p:spPr>
          <a:xfrm>
            <a:off x="460375" y="30086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1209368" y="31933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8 Rectángulo redondeado"/>
          <p:cNvSpPr/>
          <p:nvPr/>
        </p:nvSpPr>
        <p:spPr>
          <a:xfrm>
            <a:off x="1296237" y="1453215"/>
            <a:ext cx="6578130" cy="2109454"/>
          </a:xfrm>
          <a:prstGeom prst="roundRect">
            <a:avLst/>
          </a:prstGeom>
          <a:solidFill>
            <a:srgbClr val="C04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200" dirty="0" smtClean="0"/>
              <a:t>Creación </a:t>
            </a:r>
            <a:r>
              <a:rPr lang="es-VE" sz="2200" dirty="0"/>
              <a:t>de una </a:t>
            </a:r>
            <a:r>
              <a:rPr lang="es-VE" sz="2200" b="1" dirty="0">
                <a:solidFill>
                  <a:srgbClr val="FFFF00"/>
                </a:solidFill>
              </a:rPr>
              <a:t>Página Web </a:t>
            </a:r>
            <a:r>
              <a:rPr lang="es-VE" sz="2200" dirty="0"/>
              <a:t>del colegio (interactiva).  </a:t>
            </a:r>
            <a:r>
              <a:rPr lang="es-VE" sz="2200" dirty="0" smtClean="0"/>
              <a:t>  </a:t>
            </a:r>
            <a:endParaRPr lang="es-VE" sz="2200" dirty="0"/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200" dirty="0" smtClean="0"/>
              <a:t>Creación </a:t>
            </a:r>
            <a:r>
              <a:rPr lang="es-VE" sz="2200" dirty="0"/>
              <a:t>de un sistema de </a:t>
            </a:r>
            <a:r>
              <a:rPr lang="es-VE" sz="2200" b="1" dirty="0">
                <a:solidFill>
                  <a:srgbClr val="FFFF00"/>
                </a:solidFill>
              </a:rPr>
              <a:t>seguimiento del rendimiento de los alumnos. 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200" b="1" dirty="0" smtClean="0">
                <a:solidFill>
                  <a:srgbClr val="FFFF00"/>
                </a:solidFill>
              </a:rPr>
              <a:t>Formación </a:t>
            </a:r>
            <a:r>
              <a:rPr lang="es-VE" sz="2200" b="1" dirty="0">
                <a:solidFill>
                  <a:srgbClr val="FFFF00"/>
                </a:solidFill>
              </a:rPr>
              <a:t>del personal </a:t>
            </a:r>
            <a:r>
              <a:rPr lang="es-VE" sz="2200" dirty="0"/>
              <a:t>en los nuevos procesos. 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296237" y="558201"/>
            <a:ext cx="6400801" cy="866286"/>
          </a:xfrm>
        </p:spPr>
        <p:txBody>
          <a:bodyPr>
            <a:noAutofit/>
          </a:bodyPr>
          <a:lstStyle/>
          <a:p>
            <a:pPr lvl="0"/>
            <a:r>
              <a:rPr lang="es-VE" sz="2200" b="1" spc="-30" dirty="0" smtClean="0">
                <a:solidFill>
                  <a:srgbClr val="C04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 3</a:t>
            </a:r>
            <a:r>
              <a:rPr lang="es-VE" sz="2200" b="1" spc="-30" dirty="0">
                <a:solidFill>
                  <a:srgbClr val="C04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VE" sz="2200" b="1" spc="-30" dirty="0" smtClean="0">
                <a:solidFill>
                  <a:srgbClr val="C04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Digitalizar </a:t>
            </a:r>
            <a:r>
              <a:rPr lang="es-VE" sz="2200" b="1" spc="-30" dirty="0">
                <a:solidFill>
                  <a:srgbClr val="C04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procesos para un nuevo diseño organizacional y de gestión.</a:t>
            </a:r>
          </a:p>
        </p:txBody>
      </p:sp>
      <p:pic>
        <p:nvPicPr>
          <p:cNvPr id="12290" name="Picture 2" descr="En 2016 la Compañía de Jesús cumplirá 100 años en Venezuela / Francesca Commissa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87" y="3887408"/>
            <a:ext cx="43815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328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135549"/>
            <a:ext cx="9144000" cy="2145047"/>
          </a:xfrm>
          <a:solidFill>
            <a:schemeClr val="accent6">
              <a:lumMod val="50000"/>
            </a:schemeClr>
          </a:solidFill>
          <a:ln>
            <a:solidFill>
              <a:srgbClr val="005400"/>
            </a:solidFill>
          </a:ln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                    INSTITUTO </a:t>
            </a:r>
            <a:r>
              <a:rPr lang="es-ES" sz="3200" b="1" dirty="0">
                <a:solidFill>
                  <a:schemeClr val="bg1"/>
                </a:solidFill>
              </a:rPr>
              <a:t>TÉCNICO JESÚS OBRERO </a:t>
            </a:r>
            <a:r>
              <a:rPr lang="es-ES" sz="3200" b="1" dirty="0" smtClean="0">
                <a:solidFill>
                  <a:schemeClr val="bg1"/>
                </a:solidFill>
              </a:rPr>
              <a:t/>
            </a:r>
            <a:br>
              <a:rPr lang="es-ES" sz="3200" b="1" dirty="0" smtClean="0">
                <a:solidFill>
                  <a:schemeClr val="bg1"/>
                </a:solidFill>
              </a:rPr>
            </a:br>
            <a:r>
              <a:rPr lang="es-ES" sz="3200" b="1" dirty="0" smtClean="0">
                <a:solidFill>
                  <a:schemeClr val="bg1"/>
                </a:solidFill>
              </a:rPr>
              <a:t>                    LICEO</a:t>
            </a:r>
            <a:r>
              <a:rPr lang="es-ES" sz="4000" b="1" dirty="0">
                <a:solidFill>
                  <a:schemeClr val="bg1"/>
                </a:solidFill>
              </a:rPr>
              <a:t/>
            </a:r>
            <a:br>
              <a:rPr lang="es-ES" sz="4000" b="1" dirty="0">
                <a:solidFill>
                  <a:schemeClr val="bg1"/>
                </a:solidFill>
              </a:rPr>
            </a:br>
            <a:r>
              <a:rPr lang="es-ES" sz="4000" b="1" dirty="0" smtClean="0">
                <a:solidFill>
                  <a:schemeClr val="bg1"/>
                </a:solidFill>
              </a:rPr>
              <a:t>                 </a:t>
            </a:r>
            <a:r>
              <a:rPr lang="es-VE" sz="4000" b="1" dirty="0" smtClean="0">
                <a:solidFill>
                  <a:schemeClr val="bg1"/>
                </a:solidFill>
              </a:rPr>
              <a:t>Plan </a:t>
            </a:r>
            <a:r>
              <a:rPr lang="es-VE" sz="4000" b="1" dirty="0">
                <a:solidFill>
                  <a:schemeClr val="bg1"/>
                </a:solidFill>
              </a:rPr>
              <a:t>de </a:t>
            </a:r>
            <a:r>
              <a:rPr lang="es-VE" sz="4000" b="1" dirty="0" smtClean="0">
                <a:solidFill>
                  <a:schemeClr val="bg1"/>
                </a:solidFill>
              </a:rPr>
              <a:t>Acción</a:t>
            </a:r>
            <a:endParaRPr lang="es-ES" sz="4000" dirty="0">
              <a:solidFill>
                <a:schemeClr val="bg1"/>
              </a:solidFill>
            </a:endParaRPr>
          </a:p>
        </p:txBody>
      </p:sp>
      <p:pic>
        <p:nvPicPr>
          <p:cNvPr id="8" name="Picture 2" descr="Resultado de imagen para itj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74" y="2135549"/>
            <a:ext cx="2148635" cy="219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Resultado de imagen para itj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" t="33460" b="39966"/>
          <a:stretch/>
        </p:blipFill>
        <p:spPr bwMode="auto">
          <a:xfrm>
            <a:off x="0" y="4280596"/>
            <a:ext cx="9159766" cy="252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#recuerdos #cesar #locoamigo #2 #itjo #viejostiempo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31"/>
          <a:stretch/>
        </p:blipFill>
        <p:spPr bwMode="auto">
          <a:xfrm>
            <a:off x="0" y="-8561"/>
            <a:ext cx="3432286" cy="214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Mana ya estamos listos! 🎓&#10;Bachilleres ❤&#10;#Promo #XLIV #itjo #bachilleres #likeforlike #like4lik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287" y="-12586"/>
            <a:ext cx="2353658" cy="214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Resultado de imagen para IUJO CAT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12" descr="Resultado de imagen para IUJO CAT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14" descr="Resultado de imagen para IUJO CAT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16" descr="Resultado de imagen para IUJO CATI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234" name="Picture 18" descr="Resultado de imagen para IUJO CATI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945" y="-7782"/>
            <a:ext cx="3358054" cy="214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69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9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colegio loyola gumilla maracaibo venezue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4 CuadroTexto"/>
          <p:cNvSpPr txBox="1"/>
          <p:nvPr/>
        </p:nvSpPr>
        <p:spPr>
          <a:xfrm>
            <a:off x="460375" y="30086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1209368" y="31933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8 Rectángulo redondeado"/>
          <p:cNvSpPr/>
          <p:nvPr/>
        </p:nvSpPr>
        <p:spPr>
          <a:xfrm>
            <a:off x="1087821" y="1647929"/>
            <a:ext cx="6873765" cy="453215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200" dirty="0" smtClean="0"/>
              <a:t>Desarrollo </a:t>
            </a:r>
            <a:r>
              <a:rPr lang="es-VE" sz="2200" dirty="0"/>
              <a:t>de </a:t>
            </a:r>
            <a:r>
              <a:rPr lang="es-VE" sz="2200" b="1" dirty="0">
                <a:solidFill>
                  <a:srgbClr val="FFFF00"/>
                </a:solidFill>
              </a:rPr>
              <a:t>encuentros orientados a fortalecer la práctica educativa</a:t>
            </a:r>
            <a:r>
              <a:rPr lang="es-VE" sz="2200" dirty="0"/>
              <a:t>: metodología de proyectos y a la revisión de estrategias e instrumentos de evaluación.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200" dirty="0" smtClean="0"/>
              <a:t>Reuniones </a:t>
            </a:r>
            <a:r>
              <a:rPr lang="es-VE" sz="2200" dirty="0"/>
              <a:t>de </a:t>
            </a:r>
            <a:r>
              <a:rPr lang="es-VE" sz="2200" dirty="0" smtClean="0"/>
              <a:t>áreas </a:t>
            </a:r>
            <a:r>
              <a:rPr lang="es-VE" sz="2200" dirty="0"/>
              <a:t>para la </a:t>
            </a:r>
            <a:r>
              <a:rPr lang="es-VE" sz="2200" b="1" dirty="0" smtClean="0">
                <a:solidFill>
                  <a:srgbClr val="FFFF00"/>
                </a:solidFill>
              </a:rPr>
              <a:t>reflexión de la práctica educativa en cuanto a contenidos </a:t>
            </a:r>
            <a:r>
              <a:rPr lang="es-VE" sz="2200" dirty="0" smtClean="0"/>
              <a:t>desarrollados</a:t>
            </a:r>
            <a:r>
              <a:rPr lang="es-VE" sz="2200" dirty="0"/>
              <a:t>,  su gradualidad e integralidad entre las áreas.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200" b="1" dirty="0" smtClean="0">
                <a:solidFill>
                  <a:srgbClr val="FFFF00"/>
                </a:solidFill>
              </a:rPr>
              <a:t>Acompañamiento </a:t>
            </a:r>
            <a:r>
              <a:rPr lang="es-VE" sz="2200" b="1" dirty="0">
                <a:solidFill>
                  <a:srgbClr val="FFFF00"/>
                </a:solidFill>
              </a:rPr>
              <a:t>a los docentes</a:t>
            </a:r>
            <a:r>
              <a:rPr lang="es-VE" sz="2200" dirty="0"/>
              <a:t>, dentro y fuera del aula.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200" dirty="0" smtClean="0"/>
              <a:t>Sistematización </a:t>
            </a:r>
            <a:r>
              <a:rPr lang="es-VE" sz="2200" dirty="0"/>
              <a:t>de </a:t>
            </a:r>
            <a:r>
              <a:rPr lang="es-VE" sz="2200" b="1" dirty="0">
                <a:solidFill>
                  <a:srgbClr val="FFFF00"/>
                </a:solidFill>
              </a:rPr>
              <a:t>experiencias significativas.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38380" y="528056"/>
            <a:ext cx="7561559" cy="866286"/>
          </a:xfrm>
        </p:spPr>
        <p:txBody>
          <a:bodyPr>
            <a:noAutofit/>
          </a:bodyPr>
          <a:lstStyle/>
          <a:p>
            <a:pPr lvl="0"/>
            <a:r>
              <a:rPr lang="es-VE" sz="2200" b="1" spc="-30" dirty="0" smtClean="0">
                <a:solidFill>
                  <a:srgbClr val="C04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 1</a:t>
            </a:r>
            <a:r>
              <a:rPr lang="es-VE" sz="2200" b="1" spc="-30" dirty="0">
                <a:solidFill>
                  <a:srgbClr val="C04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VE" sz="2200" b="1" spc="-30" dirty="0" smtClean="0">
                <a:solidFill>
                  <a:srgbClr val="C04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Fortalecer </a:t>
            </a:r>
            <a:r>
              <a:rPr lang="es-VE" sz="2200" b="1" spc="-30" dirty="0">
                <a:solidFill>
                  <a:srgbClr val="C04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formación pedagógica de los docentes, desde la reflexión de la práctica educativa, en consonancia con necesidades y retos de la educación técnica.</a:t>
            </a:r>
          </a:p>
        </p:txBody>
      </p:sp>
    </p:spTree>
    <p:extLst>
      <p:ext uri="{BB962C8B-B14F-4D97-AF65-F5344CB8AC3E}">
        <p14:creationId xmlns:p14="http://schemas.microsoft.com/office/powerpoint/2010/main" val="2015071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colegio loyola gumilla maracaibo venezue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4 CuadroTexto"/>
          <p:cNvSpPr txBox="1"/>
          <p:nvPr/>
        </p:nvSpPr>
        <p:spPr>
          <a:xfrm>
            <a:off x="460375" y="30086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1209368" y="31933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8 Rectángulo redondeado"/>
          <p:cNvSpPr/>
          <p:nvPr/>
        </p:nvSpPr>
        <p:spPr>
          <a:xfrm>
            <a:off x="977462" y="1637881"/>
            <a:ext cx="7204841" cy="464234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200" dirty="0" smtClean="0"/>
              <a:t>Formación </a:t>
            </a:r>
            <a:r>
              <a:rPr lang="es-VE" sz="2200" dirty="0"/>
              <a:t>de los </a:t>
            </a:r>
            <a:r>
              <a:rPr lang="es-VE" sz="2200" b="1" dirty="0">
                <a:solidFill>
                  <a:srgbClr val="FFFF00"/>
                </a:solidFill>
              </a:rPr>
              <a:t>voceros de las secciones </a:t>
            </a:r>
            <a:r>
              <a:rPr lang="es-VE" sz="2200" dirty="0"/>
              <a:t>en habilidades para el Manejo de Grupos. 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200" dirty="0" smtClean="0"/>
              <a:t>Promoción </a:t>
            </a:r>
            <a:r>
              <a:rPr lang="es-VE" sz="2200" dirty="0"/>
              <a:t>de </a:t>
            </a:r>
            <a:r>
              <a:rPr lang="es-VE" sz="2200" b="1" dirty="0">
                <a:solidFill>
                  <a:srgbClr val="FFFF00"/>
                </a:solidFill>
              </a:rPr>
              <a:t>convivencias y encuentros de oración </a:t>
            </a:r>
            <a:r>
              <a:rPr lang="es-VE" sz="2200" dirty="0"/>
              <a:t>para todas las agrupaciones juveniles.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200" dirty="0" smtClean="0"/>
              <a:t>Realización </a:t>
            </a:r>
            <a:r>
              <a:rPr lang="es-VE" sz="2200" dirty="0"/>
              <a:t>de </a:t>
            </a:r>
            <a:r>
              <a:rPr lang="es-VE" sz="2200" b="1" dirty="0">
                <a:solidFill>
                  <a:srgbClr val="FFFF00"/>
                </a:solidFill>
              </a:rPr>
              <a:t>talleres para promover la conciliación, la paz, la negociación y mediación</a:t>
            </a:r>
            <a:r>
              <a:rPr lang="es-VE" sz="2200" dirty="0"/>
              <a:t>, dirigidos a los representantes del CEJO, a los voceros y a representante las organizaciones estudiantiles.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200" dirty="0" smtClean="0"/>
              <a:t>Realización </a:t>
            </a:r>
            <a:r>
              <a:rPr lang="es-VE" sz="2200" dirty="0"/>
              <a:t>de </a:t>
            </a:r>
            <a:r>
              <a:rPr lang="es-VE" sz="2200" b="1" dirty="0">
                <a:solidFill>
                  <a:srgbClr val="FFFF00"/>
                </a:solidFill>
              </a:rPr>
              <a:t>encuentros periódicos de formación con las organizaciones juveniles</a:t>
            </a:r>
            <a:r>
              <a:rPr lang="es-VE" sz="2200" dirty="0"/>
              <a:t>: CEJO, CUDERE, Robótica, Brújula juvenil y Pastoral.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38380" y="528056"/>
            <a:ext cx="7561559" cy="866286"/>
          </a:xfrm>
        </p:spPr>
        <p:txBody>
          <a:bodyPr>
            <a:noAutofit/>
          </a:bodyPr>
          <a:lstStyle/>
          <a:p>
            <a:pPr lvl="0"/>
            <a:r>
              <a:rPr lang="es-VE" sz="2200" b="1" spc="-30" dirty="0" smtClean="0">
                <a:solidFill>
                  <a:srgbClr val="C04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 2</a:t>
            </a:r>
            <a:r>
              <a:rPr lang="es-VE" sz="2200" b="1" spc="-30" dirty="0">
                <a:solidFill>
                  <a:srgbClr val="C04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VE" sz="2200" b="1" spc="-30" dirty="0" smtClean="0">
                <a:solidFill>
                  <a:srgbClr val="C04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Fortalecer </a:t>
            </a:r>
            <a:r>
              <a:rPr lang="es-VE" sz="2200" b="1" spc="-30" dirty="0">
                <a:solidFill>
                  <a:srgbClr val="C04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formación de los integrantes de organizaciones juveniles, en competencias relacionadas con el liderazgo y relaciones interpersonales.</a:t>
            </a:r>
          </a:p>
        </p:txBody>
      </p:sp>
    </p:spTree>
    <p:extLst>
      <p:ext uri="{BB962C8B-B14F-4D97-AF65-F5344CB8AC3E}">
        <p14:creationId xmlns:p14="http://schemas.microsoft.com/office/powerpoint/2010/main" val="3996179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colegio loyola gumilla maracaibo venezue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4 CuadroTexto"/>
          <p:cNvSpPr txBox="1"/>
          <p:nvPr/>
        </p:nvSpPr>
        <p:spPr>
          <a:xfrm>
            <a:off x="460375" y="30086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1209368" y="31933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8 Rectángulo redondeado"/>
          <p:cNvSpPr/>
          <p:nvPr/>
        </p:nvSpPr>
        <p:spPr>
          <a:xfrm>
            <a:off x="1090169" y="1672812"/>
            <a:ext cx="7127101" cy="26759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200" dirty="0" smtClean="0"/>
              <a:t>Desarrollo </a:t>
            </a:r>
            <a:r>
              <a:rPr lang="es-VE" sz="2200" dirty="0"/>
              <a:t>de </a:t>
            </a:r>
            <a:r>
              <a:rPr lang="es-VE" sz="2200" b="1" dirty="0">
                <a:solidFill>
                  <a:srgbClr val="FFFF00"/>
                </a:solidFill>
              </a:rPr>
              <a:t>talleres</a:t>
            </a:r>
            <a:r>
              <a:rPr lang="es-VE" sz="2200" dirty="0"/>
              <a:t> que permitan trabajar: Autoconocimiento y Motivación, Espiritualidad, Conciencia plena, e Identidad con la vocación </a:t>
            </a:r>
            <a:r>
              <a:rPr lang="es-VE" sz="2200" dirty="0" smtClean="0"/>
              <a:t>docente.</a:t>
            </a:r>
            <a:endParaRPr lang="es-VE" sz="2200" dirty="0"/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200" dirty="0" smtClean="0"/>
              <a:t>Realización </a:t>
            </a:r>
            <a:r>
              <a:rPr lang="es-VE" sz="2200" dirty="0"/>
              <a:t>de una </a:t>
            </a:r>
            <a:r>
              <a:rPr lang="es-VE" sz="2200" b="1" dirty="0">
                <a:solidFill>
                  <a:srgbClr val="FFFF00"/>
                </a:solidFill>
              </a:rPr>
              <a:t>convivencia</a:t>
            </a:r>
            <a:r>
              <a:rPr lang="es-VE" sz="2200" dirty="0"/>
              <a:t> entre los docentes, al menos por dos días, para generar una experiencia de vida y oración.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394099" y="493893"/>
            <a:ext cx="6400801" cy="866286"/>
          </a:xfrm>
        </p:spPr>
        <p:txBody>
          <a:bodyPr>
            <a:noAutofit/>
          </a:bodyPr>
          <a:lstStyle/>
          <a:p>
            <a:pPr lvl="0"/>
            <a:r>
              <a:rPr lang="es-VE" sz="2200" b="1" spc="-30" dirty="0" smtClean="0">
                <a:solidFill>
                  <a:srgbClr val="C04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 3</a:t>
            </a:r>
            <a:r>
              <a:rPr lang="es-VE" sz="2200" b="1" spc="-30" dirty="0">
                <a:solidFill>
                  <a:srgbClr val="C04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VE" sz="2200" b="1" spc="-30" dirty="0" smtClean="0">
                <a:solidFill>
                  <a:srgbClr val="C04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Fortalecer </a:t>
            </a:r>
            <a:r>
              <a:rPr lang="es-VE" sz="2200" b="1" spc="-30" dirty="0">
                <a:solidFill>
                  <a:srgbClr val="C04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formación personal, espiritual y socio-política de los docentes, a fin de promover una mayor satisfacción que incida en la práctica educativa.</a:t>
            </a:r>
          </a:p>
        </p:txBody>
      </p:sp>
      <p:pic>
        <p:nvPicPr>
          <p:cNvPr id="11266" name="Picture 2" descr="Resultado de imagen para CUDE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908" y="4661407"/>
            <a:ext cx="3851363" cy="217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esultado de imagen para CUDER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38804" r="5067"/>
          <a:stretch/>
        </p:blipFill>
        <p:spPr bwMode="auto">
          <a:xfrm>
            <a:off x="1090169" y="4661406"/>
            <a:ext cx="3441352" cy="217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423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766254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s-ES" sz="2800" b="1" dirty="0" smtClean="0"/>
              <a:t> </a:t>
            </a:r>
            <a:endParaRPr lang="es-ES" sz="2800" dirty="0"/>
          </a:p>
          <a:p>
            <a:r>
              <a:rPr lang="es-VE" b="1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“100 AÑOS SEMBRANDO ESPERANZA”</a:t>
            </a:r>
            <a:endParaRPr lang="es-ES" b="1" dirty="0">
              <a:solidFill>
                <a:srgbClr val="8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VE" sz="2800" b="1" dirty="0" smtClean="0">
                <a:solidFill>
                  <a:srgbClr val="7A0000"/>
                </a:solidFill>
              </a:rPr>
              <a:t>…. Y SEGUIMOS!!!! </a:t>
            </a:r>
            <a:endParaRPr lang="es-ES" sz="2800" dirty="0">
              <a:solidFill>
                <a:srgbClr val="7A0000"/>
              </a:solidFill>
            </a:endParaRPr>
          </a:p>
        </p:txBody>
      </p:sp>
      <p:sp>
        <p:nvSpPr>
          <p:cNvPr id="6" name="AutoShape 2" descr="Resultado de imagen para san ignacio caricatur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8" name="Picture 4" descr="Resultado de imagen para san ignacio caricatur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272" y="917801"/>
            <a:ext cx="4148662" cy="4071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68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  <p:sndAc>
          <p:stSnd>
            <p:snd r:embed="rId2" name="push.wav"/>
          </p:stSnd>
        </p:sndAc>
      </p:transition>
    </mc:Choice>
    <mc:Fallback>
      <p:transition spd="slow">
        <p:fade/>
        <p:sndAc>
          <p:stSnd>
            <p:snd r:embed="rId2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3003" y="327238"/>
            <a:ext cx="6660997" cy="882012"/>
          </a:xfrm>
          <a:solidFill>
            <a:srgbClr val="7A0000"/>
          </a:solidFill>
        </p:spPr>
        <p:txBody>
          <a:bodyPr>
            <a:noAutofit/>
          </a:bodyPr>
          <a:lstStyle/>
          <a:p>
            <a:r>
              <a:rPr lang="es-ES_tradnl" sz="4000" b="1" dirty="0" smtClean="0">
                <a:solidFill>
                  <a:schemeClr val="bg1"/>
                </a:solidFill>
              </a:rPr>
              <a:t>Colegio Loyola-</a:t>
            </a:r>
            <a:r>
              <a:rPr lang="es-ES_tradnl" sz="4000" b="1" dirty="0" err="1" smtClean="0">
                <a:solidFill>
                  <a:schemeClr val="bg1"/>
                </a:solidFill>
              </a:rPr>
              <a:t>Gumilla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12775" y="2381580"/>
            <a:ext cx="832101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300" b="1" dirty="0">
                <a:latin typeface="Arial" panose="020B0604020202020204" pitchFamily="34" charset="0"/>
              </a:rPr>
              <a:t>Ser una institución educativa, potenciadora del </a:t>
            </a:r>
            <a:r>
              <a:rPr lang="es-VE" sz="2300" b="1" dirty="0">
                <a:solidFill>
                  <a:srgbClr val="005400"/>
                </a:solidFill>
                <a:latin typeface="Arial" panose="020B0604020202020204" pitchFamily="34" charset="0"/>
              </a:rPr>
              <a:t>desarrollo integral de la persona </a:t>
            </a:r>
            <a:r>
              <a:rPr lang="es-VE" sz="2300" b="1" dirty="0">
                <a:latin typeface="Arial" panose="020B0604020202020204" pitchFamily="34" charset="0"/>
              </a:rPr>
              <a:t>en sus dimensiones</a:t>
            </a:r>
            <a:r>
              <a:rPr lang="es-VE" sz="2300" b="1" dirty="0">
                <a:solidFill>
                  <a:srgbClr val="00642D"/>
                </a:solidFill>
                <a:latin typeface="Arial" panose="020B0604020202020204" pitchFamily="34" charset="0"/>
              </a:rPr>
              <a:t> </a:t>
            </a:r>
            <a:r>
              <a:rPr lang="es-VE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humana, cristiana</a:t>
            </a:r>
            <a:r>
              <a:rPr lang="es-VE" sz="2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,</a:t>
            </a:r>
            <a:r>
              <a:rPr lang="es-VE" sz="23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s-VE" sz="2300" b="1" dirty="0">
                <a:solidFill>
                  <a:srgbClr val="005400"/>
                </a:solidFill>
                <a:latin typeface="Arial" panose="020B0604020202020204" pitchFamily="34" charset="0"/>
              </a:rPr>
              <a:t>académica</a:t>
            </a:r>
            <a:r>
              <a:rPr lang="es-VE" sz="2300" b="1" dirty="0">
                <a:solidFill>
                  <a:srgbClr val="00642D"/>
                </a:solidFill>
                <a:latin typeface="Arial" panose="020B0604020202020204" pitchFamily="34" charset="0"/>
              </a:rPr>
              <a:t> y </a:t>
            </a:r>
            <a:r>
              <a:rPr lang="es-VE" sz="2300" b="1" dirty="0">
                <a:solidFill>
                  <a:srgbClr val="C04E00"/>
                </a:solidFill>
                <a:latin typeface="Arial" panose="020B0604020202020204" pitchFamily="34" charset="0"/>
              </a:rPr>
              <a:t>socio-cultural; </a:t>
            </a:r>
            <a:r>
              <a:rPr lang="es-VE" sz="2300" b="1" dirty="0">
                <a:solidFill>
                  <a:srgbClr val="005400"/>
                </a:solidFill>
                <a:latin typeface="Arial" panose="020B0604020202020204" pitchFamily="34" charset="0"/>
              </a:rPr>
              <a:t>personas competentes, de alto desempeño,</a:t>
            </a:r>
            <a:r>
              <a:rPr lang="es-VE" sz="2300" b="1" dirty="0">
                <a:solidFill>
                  <a:srgbClr val="C04E00"/>
                </a:solidFill>
                <a:latin typeface="Arial" panose="020B0604020202020204" pitchFamily="34" charset="0"/>
              </a:rPr>
              <a:t> interdependientes </a:t>
            </a:r>
            <a:r>
              <a:rPr lang="es-VE" sz="2300" b="1" dirty="0">
                <a:solidFill>
                  <a:srgbClr val="005400"/>
                </a:solidFill>
                <a:latin typeface="Arial" panose="020B0604020202020204" pitchFamily="34" charset="0"/>
              </a:rPr>
              <a:t>y con dominio del conocimiento de la tecnología</a:t>
            </a:r>
            <a:r>
              <a:rPr lang="es-VE" sz="2300" b="1" dirty="0">
                <a:solidFill>
                  <a:srgbClr val="00642D"/>
                </a:solidFill>
                <a:latin typeface="Arial" panose="020B0604020202020204" pitchFamily="34" charset="0"/>
              </a:rPr>
              <a:t>, </a:t>
            </a:r>
            <a:r>
              <a:rPr lang="es-VE" sz="2300" b="1" dirty="0">
                <a:solidFill>
                  <a:srgbClr val="8A0000"/>
                </a:solidFill>
                <a:latin typeface="Arial" panose="020B0604020202020204" pitchFamily="34" charset="0"/>
              </a:rPr>
              <a:t>familiarizados y comprometidos con la espiritualidad y pedagogía ignaciana, cuyo actuar diario esté basado en los principios y valores de la Compañía de Jesús</a:t>
            </a:r>
            <a:r>
              <a:rPr lang="es-VE" sz="2300" b="1" dirty="0" smtClean="0">
                <a:solidFill>
                  <a:srgbClr val="8A0000"/>
                </a:solidFill>
                <a:latin typeface="Arial" panose="020B0604020202020204" pitchFamily="34" charset="0"/>
              </a:rPr>
              <a:t>.</a:t>
            </a:r>
            <a:endParaRPr lang="es-VE" sz="2300" b="1" dirty="0">
              <a:solidFill>
                <a:srgbClr val="8A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3271279" y="1483135"/>
            <a:ext cx="4469590" cy="674185"/>
          </a:xfrm>
          <a:prstGeom prst="rect">
            <a:avLst/>
          </a:prstGeom>
          <a:noFill/>
          <a:ln>
            <a:solidFill>
              <a:srgbClr val="7A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3200" b="1" dirty="0" smtClean="0">
                <a:solidFill>
                  <a:srgbClr val="8A0000"/>
                </a:solidFill>
              </a:rPr>
              <a:t>Nuestra Visión</a:t>
            </a:r>
            <a:endParaRPr lang="es-ES" sz="3200" b="1" dirty="0">
              <a:solidFill>
                <a:srgbClr val="8A0000"/>
              </a:solidFill>
            </a:endParaRPr>
          </a:p>
        </p:txBody>
      </p:sp>
      <p:sp>
        <p:nvSpPr>
          <p:cNvPr id="3" name="AutoShape 6" descr="Resultado de imagen para colegio loyola gumill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8" descr="Resultado de imagen para colegio loyola gumilla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4" name="Picture 10" descr="Resultado de imagen para colegio loyola gumilla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8" r="17054" b="26972"/>
          <a:stretch/>
        </p:blipFill>
        <p:spPr bwMode="auto">
          <a:xfrm>
            <a:off x="460375" y="261180"/>
            <a:ext cx="2017986" cy="189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629" y="5326560"/>
            <a:ext cx="1876096" cy="153144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4" t="17583" r="22802" b="21612"/>
          <a:stretch/>
        </p:blipFill>
        <p:spPr>
          <a:xfrm>
            <a:off x="-1" y="5322970"/>
            <a:ext cx="1907629" cy="153503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0" t="18279" r="30876" b="23117"/>
          <a:stretch/>
        </p:blipFill>
        <p:spPr>
          <a:xfrm>
            <a:off x="3764291" y="5322970"/>
            <a:ext cx="2017986" cy="152996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1" t="9080" r="42402" b="37586"/>
          <a:stretch/>
        </p:blipFill>
        <p:spPr>
          <a:xfrm>
            <a:off x="7299435" y="5322970"/>
            <a:ext cx="1844565" cy="1516437"/>
          </a:xfrm>
          <a:prstGeom prst="rect">
            <a:avLst/>
          </a:prstGeom>
        </p:spPr>
      </p:pic>
      <p:pic>
        <p:nvPicPr>
          <p:cNvPr id="1036" name="Picture 12" descr="foto Colegio Loyola – Gumill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3" r="22686" b="17946"/>
          <a:stretch/>
        </p:blipFill>
        <p:spPr bwMode="auto">
          <a:xfrm>
            <a:off x="5431423" y="5326560"/>
            <a:ext cx="1927257" cy="151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4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709449" y="3938971"/>
            <a:ext cx="7977351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300" b="1" dirty="0" smtClean="0">
                <a:latin typeface="Arial" panose="020B0604020202020204" pitchFamily="34" charset="0"/>
              </a:rPr>
              <a:t> </a:t>
            </a:r>
            <a:r>
              <a:rPr lang="es-VE" sz="2300" b="1" dirty="0">
                <a:latin typeface="Arial" panose="020B0604020202020204" pitchFamily="34" charset="0"/>
              </a:rPr>
              <a:t>Ser una institución educativa que promueva </a:t>
            </a:r>
            <a:r>
              <a:rPr lang="es-VE" sz="2300" b="1" dirty="0">
                <a:solidFill>
                  <a:srgbClr val="005400"/>
                </a:solidFill>
                <a:latin typeface="Arial" panose="020B0604020202020204" pitchFamily="34" charset="0"/>
              </a:rPr>
              <a:t>sujetos sociales </a:t>
            </a:r>
            <a:r>
              <a:rPr lang="es-VE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que desde su cultura sean capaces de vivir los valores del evangelio</a:t>
            </a:r>
            <a:r>
              <a:rPr lang="es-VE" sz="2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s-VE" sz="2300" b="1" dirty="0">
                <a:solidFill>
                  <a:srgbClr val="8A0000"/>
                </a:solidFill>
                <a:latin typeface="Arial" panose="020B0604020202020204" pitchFamily="34" charset="0"/>
              </a:rPr>
              <a:t>y la espiritualidad ignaciana, </a:t>
            </a:r>
            <a:r>
              <a:rPr lang="es-VE" sz="2300" b="1" dirty="0" smtClean="0">
                <a:solidFill>
                  <a:srgbClr val="C04E00"/>
                </a:solidFill>
                <a:latin typeface="Arial" panose="020B0604020202020204" pitchFamily="34" charset="0"/>
              </a:rPr>
              <a:t>sensibles </a:t>
            </a:r>
            <a:r>
              <a:rPr lang="es-VE" sz="2300" b="1" dirty="0">
                <a:solidFill>
                  <a:srgbClr val="C04E00"/>
                </a:solidFill>
                <a:latin typeface="Arial" panose="020B0604020202020204" pitchFamily="34" charset="0"/>
              </a:rPr>
              <a:t>a la injusticia y a la vez propositivos en la superación de los problemas. Se busca que nuestros egresados contribuyan a la constitución de una sociedad justa, solidaria, libre y democrática</a:t>
            </a:r>
            <a:r>
              <a:rPr lang="es-VE" sz="2300" b="1" dirty="0" smtClean="0">
                <a:solidFill>
                  <a:srgbClr val="C04E00"/>
                </a:solidFill>
                <a:latin typeface="Arial" panose="020B0604020202020204" pitchFamily="34" charset="0"/>
              </a:rPr>
              <a:t>.</a:t>
            </a:r>
            <a:endParaRPr lang="es-VE" sz="2300" b="1" dirty="0">
              <a:solidFill>
                <a:srgbClr val="C04E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2424700" y="2991185"/>
            <a:ext cx="4546848" cy="650649"/>
          </a:xfrm>
          <a:prstGeom prst="rect">
            <a:avLst/>
          </a:prstGeom>
          <a:noFill/>
          <a:ln>
            <a:solidFill>
              <a:srgbClr val="0054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3200" b="1" dirty="0" smtClean="0">
                <a:solidFill>
                  <a:srgbClr val="005400"/>
                </a:solidFill>
              </a:rPr>
              <a:t>Nuestra Visión</a:t>
            </a:r>
            <a:endParaRPr lang="es-ES" sz="3200" b="1" dirty="0">
              <a:solidFill>
                <a:srgbClr val="005400"/>
              </a:solidFill>
            </a:endParaRPr>
          </a:p>
        </p:txBody>
      </p:sp>
      <p:sp>
        <p:nvSpPr>
          <p:cNvPr id="3" name="AutoShape 2" descr="Resultado de imagen para colegio gonzag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80" name="Picture 8" descr="https://gonzagasoy.files.wordpress.com/2012/04/cropped-gonzagasoytodo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" t="3188" b="5257"/>
          <a:stretch/>
        </p:blipFill>
        <p:spPr bwMode="auto">
          <a:xfrm>
            <a:off x="346841" y="97712"/>
            <a:ext cx="8702566" cy="244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colegio gonzag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5176"/>
            <a:ext cx="1955547" cy="25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02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83779"/>
            <a:ext cx="6905923" cy="813982"/>
          </a:xfrm>
          <a:solidFill>
            <a:srgbClr val="C04E00"/>
          </a:solidFill>
        </p:spPr>
        <p:txBody>
          <a:bodyPr>
            <a:noAutofit/>
          </a:bodyPr>
          <a:lstStyle/>
          <a:p>
            <a:r>
              <a:rPr lang="es-ES_tradnl" sz="4000" b="1" dirty="0" smtClean="0">
                <a:solidFill>
                  <a:schemeClr val="bg1"/>
                </a:solidFill>
              </a:rPr>
              <a:t>Instituto Técnico Jesús Obrero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1881122" y="1270392"/>
            <a:ext cx="4052326" cy="460438"/>
          </a:xfrm>
          <a:prstGeom prst="rect">
            <a:avLst/>
          </a:prstGeom>
          <a:noFill/>
          <a:ln>
            <a:solidFill>
              <a:srgbClr val="C04E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800" b="1" dirty="0" smtClean="0">
                <a:solidFill>
                  <a:srgbClr val="C04E00"/>
                </a:solidFill>
              </a:rPr>
              <a:t>Nuestra Visión</a:t>
            </a:r>
            <a:endParaRPr lang="es-ES" sz="2800" b="1" dirty="0">
              <a:solidFill>
                <a:srgbClr val="C04E00"/>
              </a:solidFill>
            </a:endParaRPr>
          </a:p>
        </p:txBody>
      </p:sp>
      <p:pic>
        <p:nvPicPr>
          <p:cNvPr id="4098" name="Picture 2" descr="Resultado de imagen para it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216" y="52379"/>
            <a:ext cx="1933529" cy="197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49911" y="2032100"/>
            <a:ext cx="3944504" cy="4632037"/>
          </a:xfrm>
          <a:prstGeom prst="rect">
            <a:avLst/>
          </a:prstGeom>
          <a:noFill/>
          <a:ln>
            <a:solidFill>
              <a:srgbClr val="C04E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2000" b="1" dirty="0">
                <a:solidFill>
                  <a:srgbClr val="C04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La </a:t>
            </a:r>
            <a:r>
              <a:rPr lang="es-ES" sz="2000" b="1" dirty="0" smtClean="0">
                <a:solidFill>
                  <a:srgbClr val="C04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Escuela</a:t>
            </a:r>
            <a:endParaRPr lang="es-VE" dirty="0" smtClean="0">
              <a:latin typeface="Arial" panose="020B0604020202020204" pitchFamily="34" charset="0"/>
            </a:endParaRPr>
          </a:p>
          <a:p>
            <a:pPr algn="ctr"/>
            <a:r>
              <a:rPr lang="es-VE" b="1" dirty="0" smtClean="0">
                <a:latin typeface="Arial" panose="020B0604020202020204" pitchFamily="34" charset="0"/>
              </a:rPr>
              <a:t>Ser </a:t>
            </a:r>
            <a:r>
              <a:rPr lang="es-VE" b="1" dirty="0">
                <a:latin typeface="Arial" panose="020B0604020202020204" pitchFamily="34" charset="0"/>
              </a:rPr>
              <a:t>una institución educativa </a:t>
            </a:r>
            <a:r>
              <a:rPr lang="es-VE" b="1" dirty="0">
                <a:solidFill>
                  <a:srgbClr val="8A0000"/>
                </a:solidFill>
                <a:latin typeface="Arial" panose="020B0604020202020204" pitchFamily="34" charset="0"/>
              </a:rPr>
              <a:t>inspirada en el carisma ignaciano </a:t>
            </a:r>
            <a:r>
              <a:rPr lang="es-VE" b="1" dirty="0">
                <a:latin typeface="Arial" panose="020B0604020202020204" pitchFamily="34" charset="0"/>
              </a:rPr>
              <a:t>que contribuye a la formación de</a:t>
            </a:r>
            <a:r>
              <a:rPr lang="es-VE" b="1" dirty="0">
                <a:solidFill>
                  <a:srgbClr val="8A0000"/>
                </a:solidFill>
                <a:latin typeface="Arial" panose="020B0604020202020204" pitchFamily="34" charset="0"/>
              </a:rPr>
              <a:t> </a:t>
            </a:r>
            <a:r>
              <a:rPr lang="es-VE" b="1" dirty="0">
                <a:solidFill>
                  <a:srgbClr val="005400"/>
                </a:solidFill>
                <a:latin typeface="Arial" panose="020B0604020202020204" pitchFamily="34" charset="0"/>
              </a:rPr>
              <a:t>una </a:t>
            </a:r>
            <a:r>
              <a:rPr lang="es-VE" b="1" dirty="0">
                <a:solidFill>
                  <a:srgbClr val="00642D"/>
                </a:solidFill>
                <a:latin typeface="Arial" panose="020B0604020202020204" pitchFamily="34" charset="0"/>
              </a:rPr>
              <a:t>persona integral, autónoma, libre, digna y académicamente competente, </a:t>
            </a:r>
            <a:r>
              <a:rPr lang="es-VE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fundamentada en los valores del evangelio, con énfasis en la humanización</a:t>
            </a:r>
            <a:r>
              <a:rPr lang="es-VE" b="1" dirty="0">
                <a:solidFill>
                  <a:srgbClr val="1F4E79"/>
                </a:solidFill>
                <a:latin typeface="Arial" panose="020B0604020202020204" pitchFamily="34" charset="0"/>
              </a:rPr>
              <a:t>; </a:t>
            </a:r>
            <a:r>
              <a:rPr lang="es-VE" b="1" dirty="0">
                <a:solidFill>
                  <a:srgbClr val="C04E00"/>
                </a:solidFill>
                <a:latin typeface="Arial" panose="020B0604020202020204" pitchFamily="34" charset="0"/>
              </a:rPr>
              <a:t>que valora el trabajo, la justicia, la participación, la solidaridad y la libertad desde una opción preferencial con y para los pobres, como respuesta a las necesidades de la sociedad venezolana. </a:t>
            </a:r>
            <a:endParaRPr lang="es-VE" b="1" dirty="0" smtClean="0">
              <a:solidFill>
                <a:srgbClr val="C04E00"/>
              </a:solidFill>
              <a:latin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513697" y="2032100"/>
            <a:ext cx="4377048" cy="4632037"/>
          </a:xfrm>
          <a:prstGeom prst="rect">
            <a:avLst/>
          </a:prstGeom>
          <a:noFill/>
          <a:ln>
            <a:solidFill>
              <a:srgbClr val="C04E00"/>
            </a:solidFill>
          </a:ln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s-ES" sz="2000" b="1" dirty="0">
                <a:solidFill>
                  <a:srgbClr val="C04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El </a:t>
            </a:r>
            <a:r>
              <a:rPr lang="es-ES" sz="2000" b="1" dirty="0" smtClean="0">
                <a:solidFill>
                  <a:srgbClr val="C04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Liceo</a:t>
            </a:r>
            <a:endParaRPr lang="es-VE" b="1" dirty="0">
              <a:latin typeface="Arial" panose="020B0604020202020204" pitchFamily="34" charset="0"/>
            </a:endParaRPr>
          </a:p>
          <a:p>
            <a:pPr algn="ctr"/>
            <a:r>
              <a:rPr lang="es-VE" b="1" dirty="0">
                <a:latin typeface="Arial" panose="020B0604020202020204" pitchFamily="34" charset="0"/>
              </a:rPr>
              <a:t>Ser una institución educativa referente en lo </a:t>
            </a:r>
            <a:r>
              <a:rPr lang="es-VE" b="1" dirty="0">
                <a:solidFill>
                  <a:srgbClr val="00642D"/>
                </a:solidFill>
                <a:latin typeface="Arial" panose="020B0604020202020204" pitchFamily="34" charset="0"/>
              </a:rPr>
              <a:t>técnico, </a:t>
            </a:r>
            <a:r>
              <a:rPr lang="es-VE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en lo humano y cristiano </a:t>
            </a:r>
            <a:r>
              <a:rPr lang="es-VE" b="1" dirty="0">
                <a:latin typeface="Arial" panose="020B0604020202020204" pitchFamily="34" charset="0"/>
              </a:rPr>
              <a:t>a</a:t>
            </a:r>
            <a:r>
              <a:rPr lang="es-VE" b="1" dirty="0">
                <a:solidFill>
                  <a:srgbClr val="1F4E79"/>
                </a:solidFill>
                <a:latin typeface="Arial" panose="020B0604020202020204" pitchFamily="34" charset="0"/>
              </a:rPr>
              <a:t> </a:t>
            </a:r>
            <a:r>
              <a:rPr lang="es-VE" b="1" dirty="0">
                <a:latin typeface="Arial" panose="020B0604020202020204" pitchFamily="34" charset="0"/>
              </a:rPr>
              <a:t>nivel nacional, para poder desarrollar </a:t>
            </a:r>
            <a:r>
              <a:rPr lang="es-VE" b="1" dirty="0">
                <a:solidFill>
                  <a:srgbClr val="005400"/>
                </a:solidFill>
                <a:latin typeface="Arial" panose="020B0604020202020204" pitchFamily="34" charset="0"/>
              </a:rPr>
              <a:t>una </a:t>
            </a:r>
            <a:r>
              <a:rPr lang="es-VE" b="1" dirty="0">
                <a:solidFill>
                  <a:srgbClr val="00642D"/>
                </a:solidFill>
                <a:latin typeface="Arial" panose="020B0604020202020204" pitchFamily="34" charset="0"/>
              </a:rPr>
              <a:t>persona integral, autónoma y libre, académica y técnicamente competente, </a:t>
            </a:r>
            <a:r>
              <a:rPr lang="es-VE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fundamentada en los valores del evangelio </a:t>
            </a:r>
            <a:r>
              <a:rPr lang="es-VE" b="1" dirty="0">
                <a:solidFill>
                  <a:srgbClr val="8A0000"/>
                </a:solidFill>
                <a:latin typeface="Arial" panose="020B0604020202020204" pitchFamily="34" charset="0"/>
              </a:rPr>
              <a:t>e inspirada en el carisma ignaciano</a:t>
            </a:r>
            <a:r>
              <a:rPr lang="es-VE" b="1" dirty="0">
                <a:solidFill>
                  <a:srgbClr val="C00000"/>
                </a:solidFill>
                <a:latin typeface="Arial" panose="020B0604020202020204" pitchFamily="34" charset="0"/>
              </a:rPr>
              <a:t>, </a:t>
            </a:r>
            <a:r>
              <a:rPr lang="es-VE" b="1" dirty="0">
                <a:solidFill>
                  <a:srgbClr val="C04E00"/>
                </a:solidFill>
                <a:latin typeface="Arial" panose="020B0604020202020204" pitchFamily="34" charset="0"/>
              </a:rPr>
              <a:t>que promueva el trabajo creativo, la justicia, la participación, la solidaridad y la libertad, desde una opción preferencial con y por los pobres, como respuesta a las necesidades de la persona y a la sociedad venezolana.</a:t>
            </a:r>
          </a:p>
        </p:txBody>
      </p:sp>
    </p:spTree>
    <p:extLst>
      <p:ext uri="{BB962C8B-B14F-4D97-AF65-F5344CB8AC3E}">
        <p14:creationId xmlns:p14="http://schemas.microsoft.com/office/powerpoint/2010/main" val="372430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84585" y="590787"/>
            <a:ext cx="6002228" cy="627932"/>
          </a:xfrm>
          <a:solidFill>
            <a:srgbClr val="7A0000"/>
          </a:solidFill>
        </p:spPr>
        <p:txBody>
          <a:bodyPr>
            <a:noAutofit/>
          </a:bodyPr>
          <a:lstStyle/>
          <a:p>
            <a:pPr algn="r"/>
            <a:r>
              <a:rPr lang="es-ES_tradnl" sz="3200" b="1" dirty="0" smtClean="0">
                <a:solidFill>
                  <a:schemeClr val="bg1"/>
                </a:solidFill>
              </a:rPr>
              <a:t>Rasgos comunes de nuestra Visión</a:t>
            </a:r>
            <a:endParaRPr lang="es-E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415518"/>
              </p:ext>
            </p:extLst>
          </p:nvPr>
        </p:nvGraphicFramePr>
        <p:xfrm>
          <a:off x="457199" y="1343025"/>
          <a:ext cx="8329614" cy="5300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942974" y="1551643"/>
            <a:ext cx="77295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s-VE" sz="1900" b="1" dirty="0" smtClean="0">
                <a:solidFill>
                  <a:srgbClr val="8A0000"/>
                </a:solidFill>
                <a:latin typeface="Arial" panose="020B0604020202020204" pitchFamily="34" charset="0"/>
              </a:rPr>
              <a:t>1. La </a:t>
            </a:r>
            <a:r>
              <a:rPr lang="es-VE" sz="1900" b="1" dirty="0">
                <a:solidFill>
                  <a:srgbClr val="8A0000"/>
                </a:solidFill>
                <a:latin typeface="Arial" panose="020B0604020202020204" pitchFamily="34" charset="0"/>
              </a:rPr>
              <a:t>Identidad Ignaciana (carisma/espiritualidad, características de la educación, </a:t>
            </a:r>
            <a:r>
              <a:rPr lang="es-VE" sz="1900" b="1" dirty="0" smtClean="0">
                <a:solidFill>
                  <a:srgbClr val="8A0000"/>
                </a:solidFill>
                <a:latin typeface="Arial" panose="020B0604020202020204" pitchFamily="34" charset="0"/>
              </a:rPr>
              <a:t>principios </a:t>
            </a:r>
            <a:r>
              <a:rPr lang="es-VE" sz="1900" b="1" dirty="0">
                <a:solidFill>
                  <a:srgbClr val="8A0000"/>
                </a:solidFill>
                <a:latin typeface="Arial" panose="020B0604020202020204" pitchFamily="34" charset="0"/>
              </a:rPr>
              <a:t>y valores de la Compañía de Jesús</a:t>
            </a:r>
            <a:r>
              <a:rPr lang="es-VE" sz="1900" b="1" dirty="0" smtClean="0">
                <a:solidFill>
                  <a:srgbClr val="8A0000"/>
                </a:solidFill>
                <a:latin typeface="Arial" panose="020B0604020202020204" pitchFamily="34" charset="0"/>
              </a:rPr>
              <a:t>) </a:t>
            </a:r>
            <a:endParaRPr lang="es-VE" sz="1900" b="1" dirty="0">
              <a:solidFill>
                <a:srgbClr val="8A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942975" y="2690238"/>
            <a:ext cx="76009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1F4E79"/>
              </a:buClr>
            </a:pPr>
            <a:r>
              <a:rPr lang="es-VE" sz="19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2. El  </a:t>
            </a:r>
            <a:r>
              <a:rPr lang="es-VE" sz="1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fundamento humano-cristiano de la </a:t>
            </a:r>
            <a:r>
              <a:rPr lang="es-VE" sz="19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formación en los valores </a:t>
            </a:r>
            <a:r>
              <a:rPr lang="es-VE" sz="1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del </a:t>
            </a:r>
            <a:r>
              <a:rPr lang="es-VE" sz="19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evangelio</a:t>
            </a:r>
            <a:r>
              <a:rPr lang="es-VE" sz="1900" b="1" dirty="0">
                <a:solidFill>
                  <a:srgbClr val="1F4E79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942975" y="3993356"/>
            <a:ext cx="7729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642D"/>
              </a:buClr>
            </a:pPr>
            <a:r>
              <a:rPr lang="es-VE" sz="1900" b="1" dirty="0" smtClean="0">
                <a:solidFill>
                  <a:srgbClr val="005400"/>
                </a:solidFill>
                <a:latin typeface="Arial" panose="020B0604020202020204" pitchFamily="34" charset="0"/>
              </a:rPr>
              <a:t>3. La </a:t>
            </a:r>
            <a:r>
              <a:rPr lang="es-VE" sz="1900" b="1" dirty="0">
                <a:solidFill>
                  <a:srgbClr val="005400"/>
                </a:solidFill>
                <a:latin typeface="Arial" panose="020B0604020202020204" pitchFamily="34" charset="0"/>
              </a:rPr>
              <a:t>formación integral </a:t>
            </a:r>
            <a:r>
              <a:rPr lang="es-VE" sz="1900" b="1" dirty="0" smtClean="0">
                <a:solidFill>
                  <a:srgbClr val="005400"/>
                </a:solidFill>
                <a:latin typeface="Arial" panose="020B0604020202020204" pitchFamily="34" charset="0"/>
              </a:rPr>
              <a:t>de personas (líderes, </a:t>
            </a:r>
            <a:r>
              <a:rPr lang="es-VE" sz="1900" b="1" dirty="0">
                <a:solidFill>
                  <a:srgbClr val="005400"/>
                </a:solidFill>
                <a:latin typeface="Arial" panose="020B0604020202020204" pitchFamily="34" charset="0"/>
              </a:rPr>
              <a:t>sujetos </a:t>
            </a:r>
            <a:r>
              <a:rPr lang="es-VE" sz="1900" b="1" dirty="0" smtClean="0">
                <a:solidFill>
                  <a:srgbClr val="005400"/>
                </a:solidFill>
                <a:latin typeface="Arial" panose="020B0604020202020204" pitchFamily="34" charset="0"/>
              </a:rPr>
              <a:t>sociales) competentes </a:t>
            </a:r>
            <a:r>
              <a:rPr lang="es-VE" sz="1900" b="1" dirty="0">
                <a:solidFill>
                  <a:srgbClr val="005400"/>
                </a:solidFill>
                <a:latin typeface="Arial" panose="020B0604020202020204" pitchFamily="34" charset="0"/>
              </a:rPr>
              <a:t>en aspectos académicos y técnico-tecnológicos.</a:t>
            </a:r>
          </a:p>
          <a:p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942974" y="5305335"/>
            <a:ext cx="7843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6C5000"/>
              </a:buClr>
            </a:pPr>
            <a:r>
              <a:rPr lang="es-VE" b="1" dirty="0" smtClean="0">
                <a:solidFill>
                  <a:srgbClr val="C04E00"/>
                </a:solidFill>
                <a:latin typeface="Arial" panose="020B0604020202020204" pitchFamily="34" charset="0"/>
              </a:rPr>
              <a:t>4. El </a:t>
            </a:r>
            <a:r>
              <a:rPr lang="es-VE" b="1" dirty="0">
                <a:solidFill>
                  <a:srgbClr val="C04E00"/>
                </a:solidFill>
                <a:latin typeface="Arial" panose="020B0604020202020204" pitchFamily="34" charset="0"/>
              </a:rPr>
              <a:t>énfasis en </a:t>
            </a:r>
            <a:r>
              <a:rPr lang="es-VE" b="1" dirty="0" smtClean="0">
                <a:solidFill>
                  <a:srgbClr val="C04E00"/>
                </a:solidFill>
                <a:latin typeface="Arial" panose="020B0604020202020204" pitchFamily="34" charset="0"/>
              </a:rPr>
              <a:t>lo socio-cultural para formar personas </a:t>
            </a:r>
            <a:r>
              <a:rPr lang="es-VE" b="1" dirty="0">
                <a:solidFill>
                  <a:srgbClr val="C04E00"/>
                </a:solidFill>
                <a:latin typeface="Arial" panose="020B0604020202020204" pitchFamily="34" charset="0"/>
              </a:rPr>
              <a:t>solidarias y sensibles ante las injusticias, interdependientes y comprometidas al servicio de los demás, desde una opción </a:t>
            </a:r>
            <a:r>
              <a:rPr lang="es-VE" b="1" dirty="0" smtClean="0">
                <a:solidFill>
                  <a:srgbClr val="C04E00"/>
                </a:solidFill>
                <a:latin typeface="Arial" panose="020B0604020202020204" pitchFamily="34" charset="0"/>
              </a:rPr>
              <a:t>preferencial por </a:t>
            </a:r>
            <a:r>
              <a:rPr lang="es-VE" b="1" dirty="0">
                <a:solidFill>
                  <a:srgbClr val="C04E00"/>
                </a:solidFill>
                <a:latin typeface="Arial" panose="020B0604020202020204" pitchFamily="34" charset="0"/>
              </a:rPr>
              <a:t>los pobres.   </a:t>
            </a:r>
          </a:p>
        </p:txBody>
      </p:sp>
      <p:pic>
        <p:nvPicPr>
          <p:cNvPr id="17" name="4 Imagen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524837"/>
            <a:ext cx="2327386" cy="9646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9221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74118" y="188570"/>
            <a:ext cx="4257758" cy="749037"/>
          </a:xfrm>
          <a:solidFill>
            <a:srgbClr val="7A0000"/>
          </a:solidFill>
        </p:spPr>
        <p:txBody>
          <a:bodyPr>
            <a:noAutofit/>
          </a:bodyPr>
          <a:lstStyle/>
          <a:p>
            <a:r>
              <a:rPr lang="es-ES_tradnl" sz="3600" b="1" dirty="0" smtClean="0">
                <a:solidFill>
                  <a:schemeClr val="bg1"/>
                </a:solidFill>
              </a:rPr>
              <a:t>Retos Compartidos</a:t>
            </a:r>
            <a:endParaRPr lang="es-ES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06213963"/>
              </p:ext>
            </p:extLst>
          </p:nvPr>
        </p:nvGraphicFramePr>
        <p:xfrm>
          <a:off x="357187" y="742950"/>
          <a:ext cx="8529639" cy="5829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57199" y="1287779"/>
            <a:ext cx="392906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100" b="1" dirty="0">
                <a:solidFill>
                  <a:schemeClr val="bg1"/>
                </a:solidFill>
              </a:rPr>
              <a:t>1</a:t>
            </a:r>
            <a:r>
              <a:rPr lang="es-VE" sz="2100" b="1" dirty="0" smtClean="0">
                <a:solidFill>
                  <a:schemeClr val="bg1"/>
                </a:solidFill>
              </a:rPr>
              <a:t>. Formación </a:t>
            </a:r>
            <a:r>
              <a:rPr lang="es-VE" sz="2100" b="1" dirty="0">
                <a:solidFill>
                  <a:schemeClr val="bg1"/>
                </a:solidFill>
              </a:rPr>
              <a:t>en </a:t>
            </a:r>
            <a:r>
              <a:rPr lang="es-VE" sz="2200" b="1" dirty="0">
                <a:solidFill>
                  <a:srgbClr val="FFFF00"/>
                </a:solidFill>
              </a:rPr>
              <a:t>identidad ignaciana </a:t>
            </a:r>
            <a:r>
              <a:rPr lang="es-VE" sz="2100" b="1" dirty="0">
                <a:solidFill>
                  <a:schemeClr val="bg1"/>
                </a:solidFill>
              </a:rPr>
              <a:t>desde la espiritualidad y la renovación de la formación humano-cristiana.</a:t>
            </a:r>
            <a:endParaRPr lang="es-ES" sz="2100" b="1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614863" y="1293971"/>
            <a:ext cx="411479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100" b="1" dirty="0" smtClean="0">
                <a:solidFill>
                  <a:schemeClr val="bg1"/>
                </a:solidFill>
              </a:rPr>
              <a:t>2. </a:t>
            </a:r>
            <a:r>
              <a:rPr lang="es-VE" sz="2200" b="1" dirty="0" smtClean="0">
                <a:solidFill>
                  <a:srgbClr val="FFFF00"/>
                </a:solidFill>
              </a:rPr>
              <a:t>Calidad educativa </a:t>
            </a:r>
            <a:r>
              <a:rPr lang="es-VE" sz="2100" b="1" dirty="0" smtClean="0">
                <a:solidFill>
                  <a:schemeClr val="bg1"/>
                </a:solidFill>
              </a:rPr>
              <a:t>en la </a:t>
            </a:r>
            <a:r>
              <a:rPr lang="es-VE" sz="2100" b="1" dirty="0">
                <a:solidFill>
                  <a:schemeClr val="bg1"/>
                </a:solidFill>
              </a:rPr>
              <a:t>formación de los alumnos </a:t>
            </a:r>
            <a:r>
              <a:rPr lang="es-VE" sz="2100" b="1" dirty="0" smtClean="0">
                <a:solidFill>
                  <a:schemeClr val="bg1"/>
                </a:solidFill>
              </a:rPr>
              <a:t>( </a:t>
            </a:r>
            <a:r>
              <a:rPr lang="es-VE" sz="2100" b="1" dirty="0">
                <a:solidFill>
                  <a:schemeClr val="bg1"/>
                </a:solidFill>
              </a:rPr>
              <a:t>4 </a:t>
            </a:r>
            <a:r>
              <a:rPr lang="es-VE" sz="2100" b="1" dirty="0" smtClean="0">
                <a:solidFill>
                  <a:schemeClr val="bg1"/>
                </a:solidFill>
              </a:rPr>
              <a:t>Cs) </a:t>
            </a:r>
            <a:r>
              <a:rPr lang="es-VE" sz="2100" b="1" dirty="0">
                <a:solidFill>
                  <a:schemeClr val="bg1"/>
                </a:solidFill>
              </a:rPr>
              <a:t>y </a:t>
            </a:r>
            <a:r>
              <a:rPr lang="es-VE" sz="2100" b="1" dirty="0" smtClean="0">
                <a:solidFill>
                  <a:schemeClr val="bg1"/>
                </a:solidFill>
              </a:rPr>
              <a:t>de </a:t>
            </a:r>
            <a:r>
              <a:rPr lang="es-VE" sz="2100" b="1" dirty="0">
                <a:solidFill>
                  <a:schemeClr val="bg1"/>
                </a:solidFill>
              </a:rPr>
              <a:t>los </a:t>
            </a:r>
            <a:r>
              <a:rPr lang="es-VE" sz="2100" b="1" dirty="0" smtClean="0">
                <a:solidFill>
                  <a:schemeClr val="bg1"/>
                </a:solidFill>
              </a:rPr>
              <a:t>docentes </a:t>
            </a:r>
            <a:r>
              <a:rPr lang="es-VE" sz="2100" b="1" dirty="0">
                <a:solidFill>
                  <a:schemeClr val="bg1"/>
                </a:solidFill>
              </a:rPr>
              <a:t>en aspectos que varían según </a:t>
            </a:r>
            <a:r>
              <a:rPr lang="es-VE" sz="2100" b="1" dirty="0" smtClean="0">
                <a:solidFill>
                  <a:schemeClr val="bg1"/>
                </a:solidFill>
              </a:rPr>
              <a:t>retos particulares.</a:t>
            </a:r>
            <a:endParaRPr lang="es-ES" sz="2100" b="1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14362" y="2965101"/>
            <a:ext cx="7958136" cy="1400383"/>
          </a:xfrm>
          <a:prstGeom prst="rect">
            <a:avLst/>
          </a:prstGeom>
          <a:solidFill>
            <a:srgbClr val="7A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VE" sz="2100" b="1" dirty="0" smtClean="0">
                <a:solidFill>
                  <a:schemeClr val="bg1"/>
                </a:solidFill>
              </a:rPr>
              <a:t>3. </a:t>
            </a:r>
            <a:r>
              <a:rPr lang="es-VE" sz="2200" b="1" dirty="0" smtClean="0">
                <a:solidFill>
                  <a:srgbClr val="FFFF00"/>
                </a:solidFill>
              </a:rPr>
              <a:t>Innovación </a:t>
            </a:r>
            <a:r>
              <a:rPr lang="es-VE" sz="2200" b="1" dirty="0">
                <a:solidFill>
                  <a:srgbClr val="FFFF00"/>
                </a:solidFill>
              </a:rPr>
              <a:t>pedagógica </a:t>
            </a:r>
            <a:r>
              <a:rPr lang="es-VE" sz="2100" b="1" dirty="0">
                <a:solidFill>
                  <a:schemeClr val="bg1"/>
                </a:solidFill>
              </a:rPr>
              <a:t>con estrategias basadas en proyectos de enseñanza/aprendizaje, programas complementarios </a:t>
            </a:r>
            <a:r>
              <a:rPr lang="es-VE" sz="2100" b="1" dirty="0" smtClean="0">
                <a:solidFill>
                  <a:schemeClr val="bg1"/>
                </a:solidFill>
              </a:rPr>
              <a:t>(convivencia</a:t>
            </a:r>
            <a:r>
              <a:rPr lang="es-VE" sz="2100" b="1" dirty="0">
                <a:solidFill>
                  <a:schemeClr val="bg1"/>
                </a:solidFill>
              </a:rPr>
              <a:t>, inglés, tecnología educativa…,) propuestas curriculares novedosas, procesos integrales de acompañamiento, uso de </a:t>
            </a:r>
            <a:r>
              <a:rPr lang="es-VE" sz="2100" b="1" dirty="0" smtClean="0">
                <a:solidFill>
                  <a:schemeClr val="bg1"/>
                </a:solidFill>
              </a:rPr>
              <a:t>las </a:t>
            </a:r>
            <a:r>
              <a:rPr lang="es-VE" sz="2100" b="1" dirty="0" err="1" smtClean="0">
                <a:solidFill>
                  <a:schemeClr val="bg1"/>
                </a:solidFill>
              </a:rPr>
              <a:t>TICs</a:t>
            </a:r>
            <a:r>
              <a:rPr lang="es-VE" sz="2100" b="1" dirty="0">
                <a:solidFill>
                  <a:schemeClr val="bg1"/>
                </a:solidFill>
              </a:rPr>
              <a:t>,</a:t>
            </a:r>
            <a:r>
              <a:rPr lang="es-VE" sz="2100" b="1" dirty="0" smtClean="0">
                <a:solidFill>
                  <a:schemeClr val="bg1"/>
                </a:solidFill>
              </a:rPr>
              <a:t> </a:t>
            </a:r>
            <a:r>
              <a:rPr lang="es-VE" sz="2100" b="1" dirty="0">
                <a:solidFill>
                  <a:schemeClr val="bg1"/>
                </a:solidFill>
              </a:rPr>
              <a:t>e</a:t>
            </a:r>
            <a:r>
              <a:rPr lang="es-VE" sz="2100" b="1" dirty="0" smtClean="0">
                <a:solidFill>
                  <a:schemeClr val="bg1"/>
                </a:solidFill>
              </a:rPr>
              <a:t>tc.</a:t>
            </a:r>
            <a:endParaRPr lang="es-ES" sz="2100" b="1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57199" y="4733254"/>
            <a:ext cx="371475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100" b="1" dirty="0">
                <a:solidFill>
                  <a:schemeClr val="bg1"/>
                </a:solidFill>
              </a:rPr>
              <a:t>4</a:t>
            </a:r>
            <a:r>
              <a:rPr lang="es-VE" sz="2100" b="1" dirty="0" smtClean="0">
                <a:solidFill>
                  <a:schemeClr val="bg1"/>
                </a:solidFill>
              </a:rPr>
              <a:t>. Fortalecimiento </a:t>
            </a:r>
            <a:r>
              <a:rPr lang="es-VE" sz="2100" b="1" dirty="0">
                <a:solidFill>
                  <a:schemeClr val="bg1"/>
                </a:solidFill>
              </a:rPr>
              <a:t>de la </a:t>
            </a:r>
            <a:r>
              <a:rPr lang="es-VE" sz="2200" b="1" dirty="0">
                <a:solidFill>
                  <a:srgbClr val="FFFF00"/>
                </a:solidFill>
              </a:rPr>
              <a:t>formación sociopolítica </a:t>
            </a:r>
            <a:r>
              <a:rPr lang="es-VE" sz="2100" b="1" dirty="0" smtClean="0">
                <a:solidFill>
                  <a:schemeClr val="bg1"/>
                </a:solidFill>
              </a:rPr>
              <a:t>del alumnado </a:t>
            </a:r>
            <a:r>
              <a:rPr lang="es-VE" sz="2100" b="1" dirty="0">
                <a:solidFill>
                  <a:schemeClr val="bg1"/>
                </a:solidFill>
              </a:rPr>
              <a:t>y en casos </a:t>
            </a:r>
            <a:r>
              <a:rPr lang="es-VE" sz="2100" b="1" dirty="0" smtClean="0">
                <a:solidFill>
                  <a:schemeClr val="bg1"/>
                </a:solidFill>
              </a:rPr>
              <a:t>también de </a:t>
            </a:r>
            <a:r>
              <a:rPr lang="es-VE" sz="2100" b="1" dirty="0">
                <a:solidFill>
                  <a:schemeClr val="bg1"/>
                </a:solidFill>
              </a:rPr>
              <a:t>los docentes.</a:t>
            </a:r>
            <a:endParaRPr lang="es-ES" sz="21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729163" y="4729667"/>
            <a:ext cx="400049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100" b="1" dirty="0">
                <a:solidFill>
                  <a:schemeClr val="bg1"/>
                </a:solidFill>
              </a:rPr>
              <a:t>5</a:t>
            </a:r>
            <a:r>
              <a:rPr lang="es-VE" sz="2100" b="1" dirty="0" smtClean="0">
                <a:solidFill>
                  <a:schemeClr val="bg1"/>
                </a:solidFill>
              </a:rPr>
              <a:t>. Promoción </a:t>
            </a:r>
            <a:r>
              <a:rPr lang="es-VE" sz="2100" b="1" dirty="0">
                <a:solidFill>
                  <a:schemeClr val="bg1"/>
                </a:solidFill>
              </a:rPr>
              <a:t>y profundización de la formación </a:t>
            </a:r>
            <a:r>
              <a:rPr lang="es-VE" sz="2100" b="1" dirty="0" smtClean="0">
                <a:solidFill>
                  <a:schemeClr val="bg1"/>
                </a:solidFill>
              </a:rPr>
              <a:t>del alumnado a </a:t>
            </a:r>
            <a:r>
              <a:rPr lang="es-VE" sz="2100" b="1" dirty="0">
                <a:solidFill>
                  <a:schemeClr val="bg1"/>
                </a:solidFill>
              </a:rPr>
              <a:t>través de las </a:t>
            </a:r>
            <a:r>
              <a:rPr lang="es-VE" sz="2200" b="1" dirty="0">
                <a:solidFill>
                  <a:srgbClr val="FFFF00"/>
                </a:solidFill>
              </a:rPr>
              <a:t>organizaciones e instituciones estudiantiles</a:t>
            </a:r>
            <a:r>
              <a:rPr lang="es-VE" sz="2100" b="1" dirty="0">
                <a:solidFill>
                  <a:schemeClr val="bg1"/>
                </a:solidFill>
              </a:rPr>
              <a:t>.</a:t>
            </a:r>
            <a:endParaRPr lang="es-ES" sz="2100" b="1" dirty="0">
              <a:solidFill>
                <a:schemeClr val="bg1"/>
              </a:solidFill>
            </a:endParaRPr>
          </a:p>
        </p:txBody>
      </p:sp>
      <p:pic>
        <p:nvPicPr>
          <p:cNvPr id="9" name="Picture 6" descr="Resultado de imagen para colegio san ignacio foto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35" y="0"/>
            <a:ext cx="1006160" cy="111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Resultado de imagen para colegio loyola gumilla logo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8" r="17054" b="26972"/>
          <a:stretch/>
        </p:blipFill>
        <p:spPr bwMode="auto">
          <a:xfrm>
            <a:off x="1144942" y="42607"/>
            <a:ext cx="1145938" cy="107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esultado de imagen para colegio gonzag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23" y="56616"/>
            <a:ext cx="882036" cy="114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para itj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508" y="74046"/>
            <a:ext cx="1002395" cy="102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52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135549"/>
            <a:ext cx="9144000" cy="2145047"/>
          </a:xfrm>
          <a:solidFill>
            <a:schemeClr val="accent1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          COLEGIO SAN IGNACIO</a:t>
            </a:r>
            <a:br>
              <a:rPr lang="es-ES" b="1" dirty="0" smtClean="0">
                <a:solidFill>
                  <a:schemeClr val="bg1"/>
                </a:solidFill>
              </a:rPr>
            </a:br>
            <a:r>
              <a:rPr lang="es-ES" b="1" dirty="0" smtClean="0">
                <a:solidFill>
                  <a:schemeClr val="bg1"/>
                </a:solidFill>
              </a:rPr>
              <a:t>         </a:t>
            </a:r>
            <a:r>
              <a:rPr lang="es-VE" b="1" dirty="0" smtClean="0">
                <a:solidFill>
                  <a:schemeClr val="bg1"/>
                </a:solidFill>
              </a:rPr>
              <a:t>Plan de Acción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Picture 2" descr="logo Colegio San Ignacio de Loyo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44" y="2135549"/>
            <a:ext cx="1773238" cy="214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oto Colegio San Ignacio de Loyol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2877" r="458"/>
          <a:stretch/>
        </p:blipFill>
        <p:spPr bwMode="auto">
          <a:xfrm>
            <a:off x="0" y="-1"/>
            <a:ext cx="4360986" cy="213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colegio san ignacio fot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935" y="0"/>
            <a:ext cx="2851065" cy="213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colegio san ignacio foto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527" y="0"/>
            <a:ext cx="2512408" cy="213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n para colegio san ignacio foto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64" r="210"/>
          <a:stretch/>
        </p:blipFill>
        <p:spPr bwMode="auto">
          <a:xfrm>
            <a:off x="1" y="4280598"/>
            <a:ext cx="9133952" cy="257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38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3" name="applause.wav"/>
          </p:stSnd>
        </p:sndAc>
      </p:transition>
    </mc:Choice>
    <mc:Fallback xmlns="">
      <p:transition spd="slow">
        <p:fade/>
        <p:sndAc>
          <p:stSnd>
            <p:snd r:embed="rId9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colegio loyola gumilla maracaibo venezue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4 CuadroTexto"/>
          <p:cNvSpPr txBox="1"/>
          <p:nvPr/>
        </p:nvSpPr>
        <p:spPr>
          <a:xfrm>
            <a:off x="460375" y="30086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1209368" y="31933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8 Rectángulo redondeado"/>
          <p:cNvSpPr/>
          <p:nvPr/>
        </p:nvSpPr>
        <p:spPr>
          <a:xfrm>
            <a:off x="307974" y="1588590"/>
            <a:ext cx="3956115" cy="508279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000" dirty="0"/>
              <a:t>Continuidad del </a:t>
            </a:r>
            <a:r>
              <a:rPr lang="es-VE" sz="2000" b="1" dirty="0">
                <a:solidFill>
                  <a:srgbClr val="FFFF00"/>
                </a:solidFill>
              </a:rPr>
              <a:t>Programa de Inglés </a:t>
            </a:r>
            <a:r>
              <a:rPr lang="es-VE" sz="2000" dirty="0"/>
              <a:t>y su sistematización.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000" dirty="0"/>
              <a:t>Desarrollo del </a:t>
            </a:r>
            <a:r>
              <a:rPr lang="es-VE" sz="2000" b="1" dirty="0">
                <a:solidFill>
                  <a:srgbClr val="FFFF00"/>
                </a:solidFill>
              </a:rPr>
              <a:t>Programa de Tecnología Educativa </a:t>
            </a:r>
            <a:r>
              <a:rPr lang="es-VE" sz="2000" dirty="0"/>
              <a:t>(blogs, aulas virtuales, reestructuración del programa de informática, programa de robótica)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000" dirty="0"/>
              <a:t>Fortalecimiento de estrategias pedagógicas basadas en </a:t>
            </a:r>
            <a:r>
              <a:rPr lang="es-VE" sz="2000" b="1" dirty="0">
                <a:solidFill>
                  <a:srgbClr val="FFFF00"/>
                </a:solidFill>
              </a:rPr>
              <a:t>Proyectos de Aprendizaje </a:t>
            </a:r>
            <a:r>
              <a:rPr lang="es-VE" sz="2000" dirty="0"/>
              <a:t>por nivel. 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000" dirty="0" smtClean="0"/>
              <a:t>Formación en el </a:t>
            </a:r>
            <a:r>
              <a:rPr lang="es-VE" sz="2000" b="1" dirty="0" smtClean="0">
                <a:solidFill>
                  <a:srgbClr val="FFFF00"/>
                </a:solidFill>
              </a:rPr>
              <a:t>Loyola </a:t>
            </a:r>
            <a:r>
              <a:rPr lang="es-VE" sz="2000" b="1" dirty="0">
                <a:solidFill>
                  <a:srgbClr val="FFFF00"/>
                </a:solidFill>
              </a:rPr>
              <a:t>Sport Club.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4657711" y="1588590"/>
            <a:ext cx="4235566" cy="508279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000" dirty="0" smtClean="0"/>
              <a:t>Continuidad </a:t>
            </a:r>
            <a:r>
              <a:rPr lang="es-VE" sz="2000" dirty="0"/>
              <a:t>del </a:t>
            </a:r>
            <a:r>
              <a:rPr lang="es-VE" sz="2000" b="1" dirty="0" smtClean="0">
                <a:solidFill>
                  <a:srgbClr val="FFFF00"/>
                </a:solidFill>
              </a:rPr>
              <a:t>Programa </a:t>
            </a:r>
            <a:r>
              <a:rPr lang="es-VE" sz="2000" b="1" dirty="0">
                <a:solidFill>
                  <a:srgbClr val="FFFF00"/>
                </a:solidFill>
              </a:rPr>
              <a:t>de Convivencia</a:t>
            </a:r>
            <a:r>
              <a:rPr lang="es-VE" sz="2000" dirty="0"/>
              <a:t> (P. </a:t>
            </a:r>
            <a:r>
              <a:rPr lang="es-VE" sz="2000" dirty="0" smtClean="0"/>
              <a:t>Manuel Segura</a:t>
            </a:r>
            <a:r>
              <a:rPr lang="es-VE" sz="2000" dirty="0"/>
              <a:t>) para alumnos, su ampliación para PPRR y su extensión a los docentes.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000" dirty="0" smtClean="0"/>
              <a:t>Desarrollo </a:t>
            </a:r>
            <a:r>
              <a:rPr lang="es-VE" sz="2000" dirty="0"/>
              <a:t>de un nuevo </a:t>
            </a:r>
            <a:r>
              <a:rPr lang="es-VE" sz="2000" b="1" dirty="0">
                <a:solidFill>
                  <a:srgbClr val="FFFF00"/>
                </a:solidFill>
              </a:rPr>
              <a:t>Programa de Formación Político-Ciudadana</a:t>
            </a:r>
            <a:r>
              <a:rPr lang="es-VE" sz="2000" dirty="0"/>
              <a:t>.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VE" sz="2000" dirty="0" smtClean="0"/>
              <a:t>Fomento </a:t>
            </a:r>
            <a:r>
              <a:rPr lang="es-VE" sz="2000" dirty="0"/>
              <a:t>de las </a:t>
            </a:r>
            <a:r>
              <a:rPr lang="es-VE" sz="2000" b="1" dirty="0">
                <a:solidFill>
                  <a:srgbClr val="FFFF00"/>
                </a:solidFill>
              </a:rPr>
              <a:t>Convivencias</a:t>
            </a:r>
            <a:r>
              <a:rPr lang="es-VE" sz="2000" dirty="0"/>
              <a:t>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07975" y="274638"/>
            <a:ext cx="3817449" cy="1143000"/>
          </a:xfrm>
        </p:spPr>
        <p:txBody>
          <a:bodyPr>
            <a:noAutofit/>
          </a:bodyPr>
          <a:lstStyle/>
          <a:p>
            <a:pPr lvl="0"/>
            <a:r>
              <a:rPr lang="es-VE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 1: Formar personas </a:t>
            </a:r>
            <a:r>
              <a:rPr lang="es-VE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VE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ompetentes </a:t>
            </a:r>
            <a:endParaRPr lang="es-VE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ítulo 3"/>
          <p:cNvSpPr txBox="1">
            <a:spLocks/>
          </p:cNvSpPr>
          <p:nvPr/>
        </p:nvSpPr>
        <p:spPr>
          <a:xfrm>
            <a:off x="4657711" y="274638"/>
            <a:ext cx="381744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 2: Formar personas Conscientes </a:t>
            </a:r>
            <a:endParaRPr lang="es-VE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4760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1957</Words>
  <Application>Microsoft Office PowerPoint</Application>
  <PresentationFormat>Presentación en pantalla (4:3)</PresentationFormat>
  <Paragraphs>138</Paragraphs>
  <Slides>25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Tema de Office</vt:lpstr>
      <vt:lpstr>Aportes de los Colegios ACSI   Etapa Post-Asamblea Visión Estratégica y Plan de Acción</vt:lpstr>
      <vt:lpstr>Colegio San Ignacio</vt:lpstr>
      <vt:lpstr>Colegio Loyola-Gumilla</vt:lpstr>
      <vt:lpstr>Presentación de PowerPoint</vt:lpstr>
      <vt:lpstr>Instituto Técnico Jesús Obrero</vt:lpstr>
      <vt:lpstr>Rasgos comunes de nuestra Visión</vt:lpstr>
      <vt:lpstr>Retos Compartidos</vt:lpstr>
      <vt:lpstr>          COLEGIO SAN IGNACIO          Plan de Acción</vt:lpstr>
      <vt:lpstr>Reto 1: Formar personas Competentes </vt:lpstr>
      <vt:lpstr>Reto 3: Formar personas Compasivas </vt:lpstr>
      <vt:lpstr>          COLEGIO LOYOLA GUMILLA          Plan de Acción</vt:lpstr>
      <vt:lpstr>Reto 1: Promover la cultura de ser compasivos hacia el prójimo y el reconocimiento del otro para convivir en la diversidad.</vt:lpstr>
      <vt:lpstr>Reto 3: Afianzar los procesos de acompañamiento en lo espiritual, pedagógico, vocacional y cultural, para concretar las cuatro Cs en la realidad inmediata.</vt:lpstr>
      <vt:lpstr>          COLEGIO GONZAGA          Plan de Acción</vt:lpstr>
      <vt:lpstr>Reto 1: Elaborar un diagnóstico de la situación académica.</vt:lpstr>
      <vt:lpstr>Reto 3: Fortalecer organizativa y pedagógicamente el equipo académico.</vt:lpstr>
      <vt:lpstr>                    INSTITUTO TÉCNICO JESÚS OBRERO                      ESCUELA                  Plan de Acción</vt:lpstr>
      <vt:lpstr>Reto 1: Favorecer la Identidad Ignaciana con propuestas curriculares, que consideren, entre otras novedades, la inteligencia emocional y la espiritual.</vt:lpstr>
      <vt:lpstr>Reto 2: Brindar espacios de formación que permitan una cultura evaluativa y de renovación, para afrontar nuevas formas de aprender y pensar. </vt:lpstr>
      <vt:lpstr>Reto 3: Digitalizar procesos para un nuevo diseño organizacional y de gestión.</vt:lpstr>
      <vt:lpstr>                    INSTITUTO TÉCNICO JESÚS OBRERO                      LICEO                  Plan de Acción</vt:lpstr>
      <vt:lpstr>Reto 1: Fortalecer la formación pedagógica de los docentes, desde la reflexión de la práctica educativa, en consonancia con necesidades y retos de la educación técnica.</vt:lpstr>
      <vt:lpstr>Reto 2: Fortalecer la formación de los integrantes de organizaciones juveniles, en competencias relacionadas con el liderazgo y relaciones interpersonales.</vt:lpstr>
      <vt:lpstr>Reto 3: Fortalecer la formación personal, espiritual y socio-política de los docentes, a fin de promover una mayor satisfacción que incida en la práctica educativa.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Logros/resultados más notables en la Etapa Pre-Asamblea de los Colegios ACSI y el Centro de Formación Jesús Obrero</dc:title>
  <dc:creator>Ana Guinand</dc:creator>
  <cp:lastModifiedBy>Maritza Barrios</cp:lastModifiedBy>
  <cp:revision>98</cp:revision>
  <dcterms:created xsi:type="dcterms:W3CDTF">2016-04-20T15:00:40Z</dcterms:created>
  <dcterms:modified xsi:type="dcterms:W3CDTF">2016-11-24T20:37:58Z</dcterms:modified>
</cp:coreProperties>
</file>